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</p:sldIdLst>
  <p:sldSz cy="6858000" cx="9144000"/>
  <p:notesSz cx="6858000" cy="9144000"/>
  <p:embeddedFontLst>
    <p:embeddedFont>
      <p:font typeface="Corbel"/>
      <p:regular r:id="rId154"/>
      <p:bold r:id="rId155"/>
      <p:italic r:id="rId156"/>
      <p:boldItalic r:id="rId157"/>
    </p:embeddedFont>
    <p:embeddedFont>
      <p:font typeface="Noto Sans Symbols"/>
      <p:regular r:id="rId158"/>
      <p:bold r:id="rId1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60" roundtripDataSignature="AMtx7mj8SJccT9jRgE6Ze2y0soFLTVyX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160" Type="http://customschemas.google.com/relationships/presentationmetadata" Target="metadata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font" Target="fonts/NotoSansSymbols-bold.fntdata"/><Relationship Id="rId59" Type="http://schemas.openxmlformats.org/officeDocument/2006/relationships/slide" Target="slides/slide53.xml"/><Relationship Id="rId154" Type="http://schemas.openxmlformats.org/officeDocument/2006/relationships/font" Target="fonts/Corbel-regular.fntdata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font" Target="fonts/NotoSansSymbols-regular.fntdata"/><Relationship Id="rId157" Type="http://schemas.openxmlformats.org/officeDocument/2006/relationships/font" Target="fonts/Corbel-boldItalic.fntdata"/><Relationship Id="rId156" Type="http://schemas.openxmlformats.org/officeDocument/2006/relationships/font" Target="fonts/Corbel-italic.fntdata"/><Relationship Id="rId155" Type="http://schemas.openxmlformats.org/officeDocument/2006/relationships/font" Target="fonts/Corbel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4" name="Google Shape;954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1" name="Google Shape;961;p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8" name="Google Shape;968;p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5" name="Google Shape;975;p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8" name="Google Shape;988;p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5" name="Google Shape;995;p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774bb0fa2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3" name="Google Shape;1003;g2774bb0fa20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774bb0fa20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1" name="Google Shape;1011;g2774bb0fa20_2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2" name="Google Shape;1022;p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1" name="Google Shape;1031;p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9" name="Google Shape;1039;p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6" name="Google Shape;1046;p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3" name="Google Shape;1053;p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0" name="Google Shape;1060;p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8" name="Google Shape;1068;p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5" name="Google Shape;1075;p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2" name="Google Shape;1082;p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9" name="Google Shape;1089;p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2" name="Google Shape;1102;p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0" name="Google Shape;1110;p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7" name="Google Shape;1117;p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6" name="Google Shape;1126;p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4" name="Google Shape;1134;p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3" name="Google Shape;1143;p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1" name="Google Shape;1151;p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7" name="Google Shape;1157;p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4" name="Google Shape;1164;p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7" name="Google Shape;1177;p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0" name="Google Shape;1190;p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7" name="Google Shape;1197;p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4" name="Google Shape;1204;p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6" name="Google Shape;1216;p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3" name="Google Shape;1223;p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0" name="Google Shape;1230;p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7" name="Google Shape;1237;p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4" name="Google Shape;1244;p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2" name="Google Shape;1252;p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9" name="Google Shape;1259;p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6" name="Google Shape;1266;p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3" name="Google Shape;1273;p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9" name="Google Shape;1279;p1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6" name="Google Shape;1286;p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3" name="Google Shape;1293;p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0" name="Google Shape;1300;p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7" name="Google Shape;1307;p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6" name="Google Shape;1316;p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3" name="Google Shape;1323;p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1" name="Google Shape;1331;p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" name="Google Shape;490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4" name="Google Shape;514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" name="Google Shape;523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" name="Google Shape;537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4" name="Google Shape;544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7" name="Google Shape;577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3" name="Google Shape;583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7" name="Google Shape;597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5" name="Google Shape;605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1" name="Google Shape;631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8" name="Google Shape;638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5" name="Google Shape;645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9" name="Google Shape;659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9" name="Google Shape;669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9" name="Google Shape;679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7" name="Google Shape;687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4" name="Google Shape;694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4" name="Google Shape;704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2" name="Google Shape;712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2" name="Google Shape;722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0" name="Google Shape;730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1" name="Google Shape;741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2" name="Google Shape;752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5" name="Google Shape;765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3" name="Google Shape;773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0" name="Google Shape;780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2" name="Google Shape;792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9" name="Google Shape;799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5" name="Google Shape;815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2" name="Google Shape;822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2" name="Google Shape;832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0" name="Google Shape;840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7" name="Google Shape;847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2" name="Google Shape;862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6" name="Google Shape;876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4" name="Google Shape;884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3" name="Google Shape;893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2" name="Google Shape;902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1" name="Google Shape;911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0" name="Google Shape;920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7" name="Google Shape;927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9" name="Google Shape;939;p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8" name="Google Shape;948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gradFill>
          <a:gsLst>
            <a:gs pos="0">
              <a:srgbClr val="BEC4D3"/>
            </a:gs>
            <a:gs pos="12000">
              <a:srgbClr val="BE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9"/>
          <p:cNvSpPr/>
          <p:nvPr/>
        </p:nvSpPr>
        <p:spPr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" name="Google Shape;19;p149"/>
          <p:cNvSpPr txBox="1"/>
          <p:nvPr>
            <p:ph type="ctrTitle"/>
          </p:nvPr>
        </p:nvSpPr>
        <p:spPr>
          <a:xfrm>
            <a:off x="685800" y="3355848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  <a:defRPr b="1"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9"/>
          <p:cNvSpPr txBox="1"/>
          <p:nvPr>
            <p:ph idx="1" type="subTitle"/>
          </p:nvPr>
        </p:nvSpPr>
        <p:spPr>
          <a:xfrm>
            <a:off x="685800" y="1828800"/>
            <a:ext cx="8077200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18850" spcFirstLastPara="1" rIns="4570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52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149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9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149"/>
          <p:cNvSpPr/>
          <p:nvPr/>
        </p:nvSpPr>
        <p:spPr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7"/>
          <p:cNvSpPr txBox="1"/>
          <p:nvPr>
            <p:ph type="title"/>
          </p:nvPr>
        </p:nvSpPr>
        <p:spPr>
          <a:xfrm>
            <a:off x="164592" y="155448"/>
            <a:ext cx="2525150" cy="9784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7315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2000"/>
              <a:buFont typeface="Corbel"/>
              <a:buNone/>
              <a:defRPr b="0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7"/>
          <p:cNvSpPr/>
          <p:nvPr>
            <p:ph idx="2" type="pic"/>
          </p:nvPr>
        </p:nvSpPr>
        <p:spPr>
          <a:xfrm>
            <a:off x="2903805" y="1484808"/>
            <a:ext cx="6247397" cy="5373192"/>
          </a:xfrm>
          <a:prstGeom prst="rect">
            <a:avLst/>
          </a:prstGeom>
          <a:solidFill>
            <a:srgbClr val="BABABB"/>
          </a:solidFill>
          <a:ln>
            <a:noFill/>
          </a:ln>
        </p:spPr>
      </p:sp>
      <p:sp>
        <p:nvSpPr>
          <p:cNvPr id="92" name="Google Shape;92;p157"/>
          <p:cNvSpPr txBox="1"/>
          <p:nvPr>
            <p:ph idx="1" type="body"/>
          </p:nvPr>
        </p:nvSpPr>
        <p:spPr>
          <a:xfrm>
            <a:off x="164592" y="1728216"/>
            <a:ext cx="246888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3" name="Google Shape;93;p157"/>
          <p:cNvSpPr txBox="1"/>
          <p:nvPr>
            <p:ph idx="10" type="dt"/>
          </p:nvPr>
        </p:nvSpPr>
        <p:spPr>
          <a:xfrm>
            <a:off x="164592" y="1170432"/>
            <a:ext cx="2523744" cy="20116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7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" name="Google Shape;95;p157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157"/>
          <p:cNvSpPr txBox="1"/>
          <p:nvPr>
            <p:ph idx="11" type="ftr"/>
          </p:nvPr>
        </p:nvSpPr>
        <p:spPr>
          <a:xfrm>
            <a:off x="3035808" y="1170432"/>
            <a:ext cx="5193792" cy="20116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ABAB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7"/>
          <p:cNvSpPr txBox="1"/>
          <p:nvPr>
            <p:ph idx="12" type="sldNum"/>
          </p:nvPr>
        </p:nvSpPr>
        <p:spPr>
          <a:xfrm>
            <a:off x="8339328" y="1170432"/>
            <a:ext cx="733864" cy="20116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8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8"/>
          <p:cNvSpPr txBox="1"/>
          <p:nvPr>
            <p:ph idx="1" type="body"/>
          </p:nvPr>
        </p:nvSpPr>
        <p:spPr>
          <a:xfrm rot="5400000">
            <a:off x="2259196" y="-26804"/>
            <a:ext cx="4625609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indent="-331469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01" name="Google Shape;101;p158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8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9"/>
          <p:cNvSpPr/>
          <p:nvPr/>
        </p:nvSpPr>
        <p:spPr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108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6" name="Google Shape;106;p159"/>
          <p:cNvSpPr/>
          <p:nvPr/>
        </p:nvSpPr>
        <p:spPr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7" name="Google Shape;107;p159"/>
          <p:cNvSpPr txBox="1"/>
          <p:nvPr>
            <p:ph type="title"/>
          </p:nvPr>
        </p:nvSpPr>
        <p:spPr>
          <a:xfrm rot="5400000">
            <a:off x="4808538" y="2247903"/>
            <a:ext cx="5851525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9"/>
          <p:cNvSpPr txBox="1"/>
          <p:nvPr>
            <p:ph idx="1" type="body"/>
          </p:nvPr>
        </p:nvSpPr>
        <p:spPr>
          <a:xfrm rot="5400000">
            <a:off x="541338" y="22066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indent="-331469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09" name="Google Shape;109;p159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9"/>
          <p:cNvSpPr txBox="1"/>
          <p:nvPr>
            <p:ph idx="11" type="ftr"/>
          </p:nvPr>
        </p:nvSpPr>
        <p:spPr>
          <a:xfrm>
            <a:off x="2640597" y="6377459"/>
            <a:ext cx="3836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5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0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0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indent="-331469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36" name="Google Shape;36;p150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0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1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1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gradFill>
          <a:gsLst>
            <a:gs pos="0">
              <a:srgbClr val="BEC4D3"/>
            </a:gs>
            <a:gs pos="12000">
              <a:srgbClr val="BE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8"/>
          <p:cNvSpPr/>
          <p:nvPr/>
        </p:nvSpPr>
        <p:spPr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148"/>
          <p:cNvSpPr txBox="1"/>
          <p:nvPr>
            <p:ph type="ctrTitle"/>
          </p:nvPr>
        </p:nvSpPr>
        <p:spPr>
          <a:xfrm>
            <a:off x="685800" y="3355848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  <a:defRPr b="1"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8"/>
          <p:cNvSpPr txBox="1"/>
          <p:nvPr>
            <p:ph idx="1" type="subTitle"/>
          </p:nvPr>
        </p:nvSpPr>
        <p:spPr>
          <a:xfrm>
            <a:off x="685800" y="1828800"/>
            <a:ext cx="8077200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18850" spcFirstLastPara="1" rIns="4570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52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8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8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48"/>
          <p:cNvSpPr/>
          <p:nvPr/>
        </p:nvSpPr>
        <p:spPr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gradFill>
          <a:gsLst>
            <a:gs pos="0">
              <a:srgbClr val="BEC4D3"/>
            </a:gs>
            <a:gs pos="12000">
              <a:srgbClr val="BE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2"/>
          <p:cNvSpPr/>
          <p:nvPr/>
        </p:nvSpPr>
        <p:spPr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3" name="Google Shape;53;p152"/>
          <p:cNvSpPr/>
          <p:nvPr/>
        </p:nvSpPr>
        <p:spPr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4" name="Google Shape;54;p152"/>
          <p:cNvSpPr txBox="1"/>
          <p:nvPr>
            <p:ph type="title"/>
          </p:nvPr>
        </p:nvSpPr>
        <p:spPr>
          <a:xfrm>
            <a:off x="749808" y="118872"/>
            <a:ext cx="8013192" cy="16367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  <a:defRPr b="1" sz="47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2"/>
          <p:cNvSpPr txBox="1"/>
          <p:nvPr>
            <p:ph idx="1" type="body"/>
          </p:nvPr>
        </p:nvSpPr>
        <p:spPr>
          <a:xfrm>
            <a:off x="740664" y="1828800"/>
            <a:ext cx="802233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2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2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3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3"/>
          <p:cNvSpPr txBox="1"/>
          <p:nvPr>
            <p:ph idx="1" type="body"/>
          </p:nvPr>
        </p:nvSpPr>
        <p:spPr>
          <a:xfrm>
            <a:off x="457200" y="1773936"/>
            <a:ext cx="4038600" cy="4623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3708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/>
            </a:lvl1pPr>
            <a:lvl2pPr indent="-36576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60"/>
              <a:buChar char="▪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9pPr>
          </a:lstStyle>
          <a:p/>
        </p:txBody>
      </p:sp>
      <p:sp>
        <p:nvSpPr>
          <p:cNvPr id="62" name="Google Shape;62;p153"/>
          <p:cNvSpPr txBox="1"/>
          <p:nvPr>
            <p:ph idx="2" type="body"/>
          </p:nvPr>
        </p:nvSpPr>
        <p:spPr>
          <a:xfrm>
            <a:off x="4648200" y="1773936"/>
            <a:ext cx="4038600" cy="4623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708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/>
            </a:lvl1pPr>
            <a:lvl2pPr indent="-36576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60"/>
              <a:buChar char="▪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9pPr>
          </a:lstStyle>
          <a:p/>
        </p:txBody>
      </p:sp>
      <p:sp>
        <p:nvSpPr>
          <p:cNvPr id="63" name="Google Shape;63;p153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3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4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4"/>
          <p:cNvSpPr txBox="1"/>
          <p:nvPr>
            <p:ph idx="1" type="body"/>
          </p:nvPr>
        </p:nvSpPr>
        <p:spPr>
          <a:xfrm>
            <a:off x="457200" y="1698987"/>
            <a:ext cx="4040188" cy="715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46300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0"/>
              <a:buNone/>
              <a:defRPr b="1" sz="2300" cap="none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154"/>
          <p:cNvSpPr txBox="1"/>
          <p:nvPr>
            <p:ph idx="2" type="body"/>
          </p:nvPr>
        </p:nvSpPr>
        <p:spPr>
          <a:xfrm>
            <a:off x="457200" y="2449512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5052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◼"/>
              <a:defRPr sz="2400"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?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/>
        </p:txBody>
      </p:sp>
      <p:sp>
        <p:nvSpPr>
          <p:cNvPr id="70" name="Google Shape;70;p154"/>
          <p:cNvSpPr txBox="1"/>
          <p:nvPr>
            <p:ph idx="3" type="body"/>
          </p:nvPr>
        </p:nvSpPr>
        <p:spPr>
          <a:xfrm>
            <a:off x="4645025" y="1698987"/>
            <a:ext cx="4041775" cy="715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46300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0"/>
              <a:buNone/>
              <a:defRPr b="1" sz="2300" cap="none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154"/>
          <p:cNvSpPr txBox="1"/>
          <p:nvPr>
            <p:ph idx="4" type="body"/>
          </p:nvPr>
        </p:nvSpPr>
        <p:spPr>
          <a:xfrm>
            <a:off x="4645025" y="2449512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5052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◼"/>
              <a:defRPr sz="2400"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?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/>
        </p:txBody>
      </p:sp>
      <p:sp>
        <p:nvSpPr>
          <p:cNvPr id="72" name="Google Shape;72;p154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4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5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5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5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6"/>
          <p:cNvSpPr txBox="1"/>
          <p:nvPr>
            <p:ph type="title"/>
          </p:nvPr>
        </p:nvSpPr>
        <p:spPr>
          <a:xfrm>
            <a:off x="167838" y="152400"/>
            <a:ext cx="2523744" cy="9784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7315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2000"/>
              <a:buFont typeface="Corbel"/>
              <a:buNone/>
              <a:defRPr b="0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6"/>
          <p:cNvSpPr txBox="1"/>
          <p:nvPr>
            <p:ph idx="1" type="body"/>
          </p:nvPr>
        </p:nvSpPr>
        <p:spPr>
          <a:xfrm>
            <a:off x="3019377" y="1743133"/>
            <a:ext cx="5920641" cy="4558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9116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  <a:defRPr sz="3200"/>
            </a:lvl1pPr>
            <a:lvl2pPr indent="-388619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520"/>
              <a:buChar char="▪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?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9pPr>
          </a:lstStyle>
          <a:p/>
        </p:txBody>
      </p:sp>
      <p:sp>
        <p:nvSpPr>
          <p:cNvPr id="83" name="Google Shape;83;p156"/>
          <p:cNvSpPr txBox="1"/>
          <p:nvPr>
            <p:ph idx="2" type="body"/>
          </p:nvPr>
        </p:nvSpPr>
        <p:spPr>
          <a:xfrm>
            <a:off x="167838" y="1730018"/>
            <a:ext cx="246888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4" name="Google Shape;84;p156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56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56"/>
          <p:cNvSpPr/>
          <p:nvPr/>
        </p:nvSpPr>
        <p:spPr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" name="Google Shape;88;p156"/>
          <p:cNvSpPr/>
          <p:nvPr/>
        </p:nvSpPr>
        <p:spPr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7"/>
          <p:cNvSpPr/>
          <p:nvPr/>
        </p:nvSpPr>
        <p:spPr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" name="Google Shape;11;p147"/>
          <p:cNvSpPr/>
          <p:nvPr/>
        </p:nvSpPr>
        <p:spPr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" name="Google Shape;12;p147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  <a:defRPr b="1" i="0" sz="4500" u="none" cap="none" strike="noStrike">
                <a:solidFill>
                  <a:srgbClr val="FFC7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47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911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  <a:defRPr b="0" i="0" sz="3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8619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🢝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147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" name="Google Shape;15;p147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" name="Google Shape;16;p14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6"/>
          <p:cNvSpPr/>
          <p:nvPr/>
        </p:nvSpPr>
        <p:spPr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" name="Google Shape;27;p146"/>
          <p:cNvSpPr/>
          <p:nvPr/>
        </p:nvSpPr>
        <p:spPr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" name="Google Shape;28;p146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  <a:defRPr b="1" i="0" sz="4500" u="none" cap="none" strike="noStrike">
                <a:solidFill>
                  <a:srgbClr val="FFC7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146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911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  <a:defRPr b="0" i="0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8619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🢝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0" name="Google Shape;30;p146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1" name="Google Shape;31;p146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2" name="Google Shape;32;p14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21.png"/><Relationship Id="rId4" Type="http://schemas.openxmlformats.org/officeDocument/2006/relationships/image" Target="../media/image13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9.png"/><Relationship Id="rId4" Type="http://schemas.openxmlformats.org/officeDocument/2006/relationships/image" Target="../media/image13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33.png"/><Relationship Id="rId4" Type="http://schemas.openxmlformats.org/officeDocument/2006/relationships/image" Target="../media/image1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2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hyperlink" Target="https://en.wikipedia.org/wiki/File:Unsharped_eye.jpg" TargetMode="External"/><Relationship Id="rId4" Type="http://schemas.openxmlformats.org/officeDocument/2006/relationships/image" Target="../media/image126.jpg"/><Relationship Id="rId5" Type="http://schemas.openxmlformats.org/officeDocument/2006/relationships/hyperlink" Target="https://en.wikipedia.org/wiki/Unsharp_masking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23.png"/><Relationship Id="rId4" Type="http://schemas.openxmlformats.org/officeDocument/2006/relationships/image" Target="../media/image12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39.png"/><Relationship Id="rId4" Type="http://schemas.openxmlformats.org/officeDocument/2006/relationships/image" Target="../media/image129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35.png"/><Relationship Id="rId4" Type="http://schemas.openxmlformats.org/officeDocument/2006/relationships/image" Target="../media/image143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34.jpg"/><Relationship Id="rId4" Type="http://schemas.openxmlformats.org/officeDocument/2006/relationships/image" Target="../media/image144.jpg"/><Relationship Id="rId5" Type="http://schemas.openxmlformats.org/officeDocument/2006/relationships/image" Target="../media/image145.jpg"/><Relationship Id="rId6" Type="http://schemas.openxmlformats.org/officeDocument/2006/relationships/image" Target="../media/image140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3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6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41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54.gif"/><Relationship Id="rId4" Type="http://schemas.openxmlformats.org/officeDocument/2006/relationships/image" Target="../media/image147.gif"/><Relationship Id="rId5" Type="http://schemas.openxmlformats.org/officeDocument/2006/relationships/hyperlink" Target="https://homepages.inf.ed.ac.uk/rbf/HIPR2/log.htm" TargetMode="Externa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46.gif"/><Relationship Id="rId4" Type="http://schemas.openxmlformats.org/officeDocument/2006/relationships/image" Target="../media/image148.gif"/><Relationship Id="rId5" Type="http://schemas.openxmlformats.org/officeDocument/2006/relationships/hyperlink" Target="https://homepages.inf.ed.ac.uk/rbf/HIPR2/log.htm" TargetMode="Externa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52.png"/><Relationship Id="rId4" Type="http://schemas.openxmlformats.org/officeDocument/2006/relationships/hyperlink" Target="https://people.csail.mit.edu/sparis/bf_course/course_notes.pdf" TargetMode="Externa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53.png"/><Relationship Id="rId4" Type="http://schemas.openxmlformats.org/officeDocument/2006/relationships/image" Target="../media/image156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50.png"/><Relationship Id="rId4" Type="http://schemas.openxmlformats.org/officeDocument/2006/relationships/hyperlink" Target="https://people.csail.mit.edu/sparis/bf_course/course_notes.pdf" TargetMode="Externa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67.png"/><Relationship Id="rId4" Type="http://schemas.openxmlformats.org/officeDocument/2006/relationships/hyperlink" Target="https://people.csail.mit.edu/sparis/bf_course/course_notes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59.gif"/><Relationship Id="rId4" Type="http://schemas.openxmlformats.org/officeDocument/2006/relationships/image" Target="../media/image149.gif"/><Relationship Id="rId9" Type="http://schemas.openxmlformats.org/officeDocument/2006/relationships/hyperlink" Target="https://homepages.inf.ed.ac.uk/rbf/CVonline/LOCAL_COPIES/MANDUCHI1/Bilateral_Filtering.html" TargetMode="External"/><Relationship Id="rId5" Type="http://schemas.openxmlformats.org/officeDocument/2006/relationships/image" Target="../media/image169.gif"/><Relationship Id="rId6" Type="http://schemas.openxmlformats.org/officeDocument/2006/relationships/image" Target="../media/image158.gif"/><Relationship Id="rId7" Type="http://schemas.openxmlformats.org/officeDocument/2006/relationships/image" Target="../media/image162.gif"/><Relationship Id="rId8" Type="http://schemas.openxmlformats.org/officeDocument/2006/relationships/image" Target="../media/image155.gif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68.png"/><Relationship Id="rId4" Type="http://schemas.openxmlformats.org/officeDocument/2006/relationships/hyperlink" Target="http://hhoppe.com/flash.pdf" TargetMode="Externa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71.png"/><Relationship Id="rId4" Type="http://schemas.openxmlformats.org/officeDocument/2006/relationships/hyperlink" Target="http://hhoppe.com/flash.pdf" TargetMode="Externa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50.png"/><Relationship Id="rId4" Type="http://schemas.openxmlformats.org/officeDocument/2006/relationships/hyperlink" Target="https://people.csail.mit.edu/sparis/bf_course/course_notes.pdf" TargetMode="Externa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57.png"/><Relationship Id="rId4" Type="http://schemas.openxmlformats.org/officeDocument/2006/relationships/hyperlink" Target="https://hal.archives-ouvertes.fr/hal-00271143/document" TargetMode="Externa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63.jpg"/><Relationship Id="rId4" Type="http://schemas.openxmlformats.org/officeDocument/2006/relationships/hyperlink" Target="https://en.wikipedia.org/wiki/Bokeh" TargetMode="Externa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66.jpg"/><Relationship Id="rId4" Type="http://schemas.openxmlformats.org/officeDocument/2006/relationships/hyperlink" Target="https://en.wikipedia.org/wiki/Bokeh" TargetMode="Externa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60.png"/><Relationship Id="rId4" Type="http://schemas.openxmlformats.org/officeDocument/2006/relationships/image" Target="../media/image170.jpg"/><Relationship Id="rId5" Type="http://schemas.openxmlformats.org/officeDocument/2006/relationships/hyperlink" Target="https://en.wikipedia.org/wiki/Bokeh" TargetMode="Externa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hyperlink" Target="https://en.wikipedia.org/wiki/Circle_of_confusion" TargetMode="External"/><Relationship Id="rId4" Type="http://schemas.openxmlformats.org/officeDocument/2006/relationships/hyperlink" Target="https://en.wikipedia.org/wiki/Convolution" TargetMode="External"/><Relationship Id="rId5" Type="http://schemas.openxmlformats.org/officeDocument/2006/relationships/hyperlink" Target="https://en.wikipedia.org/wiki/Integral_transform" TargetMode="External"/><Relationship Id="rId6" Type="http://schemas.openxmlformats.org/officeDocument/2006/relationships/hyperlink" Target="https://en.wikipedia.org/wiki/Bokeh" TargetMode="External"/><Relationship Id="rId7" Type="http://schemas.openxmlformats.org/officeDocument/2006/relationships/hyperlink" Target="https://en.wikipedia.org/wiki/Disk_(mathematics)" TargetMode="External"/><Relationship Id="rId8" Type="http://schemas.openxmlformats.org/officeDocument/2006/relationships/hyperlink" Target="https://en.wikipedia.org/wiki/Gaussian_blur" TargetMode="Externa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61.jpg"/><Relationship Id="rId4" Type="http://schemas.openxmlformats.org/officeDocument/2006/relationships/hyperlink" Target="https://en.wikipedia.org/wiki/Gaussian_blur" TargetMode="External"/><Relationship Id="rId5" Type="http://schemas.openxmlformats.org/officeDocument/2006/relationships/hyperlink" Target="https://en.wikipedia.org/wiki/Bokeh" TargetMode="Externa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64.png"/><Relationship Id="rId4" Type="http://schemas.openxmlformats.org/officeDocument/2006/relationships/hyperlink" Target="https://web.ics.purdue.edu/~tmcgraw/papers/dof_mcgraw_2014.pdf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5" Type="http://schemas.openxmlformats.org/officeDocument/2006/relationships/image" Target="../media/image39.jpg"/><Relationship Id="rId6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hyperlink" Target="https://www.math.arizona.edu/~jwatkins/f-transform.pdf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jpg"/><Relationship Id="rId4" Type="http://schemas.openxmlformats.org/officeDocument/2006/relationships/hyperlink" Target="http://www.udel.edu/biology/Wags/b617/digital/digital14.gif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jpg"/><Relationship Id="rId4" Type="http://schemas.openxmlformats.org/officeDocument/2006/relationships/image" Target="../media/image45.png"/><Relationship Id="rId5" Type="http://schemas.openxmlformats.org/officeDocument/2006/relationships/hyperlink" Target="https://towardsdatascience.com/histogram-matching-ee3a67b4cbc1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hyperlink" Target="https://math.libretexts.org/Bookshelves/Calculus/Book:_Calculus_(OpenStax)/03:_Derivatives/3.7:_Derivatives_of_Inverse_Functions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jpg"/><Relationship Id="rId4" Type="http://schemas.openxmlformats.org/officeDocument/2006/relationships/image" Target="../media/image43.jpg"/><Relationship Id="rId5" Type="http://schemas.openxmlformats.org/officeDocument/2006/relationships/image" Target="../media/image50.png"/><Relationship Id="rId6" Type="http://schemas.openxmlformats.org/officeDocument/2006/relationships/hyperlink" Target="https://towardsdatascience.com/histogram-matching-ee3a67b4cbc1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Relationship Id="rId4" Type="http://schemas.openxmlformats.org/officeDocument/2006/relationships/image" Target="../media/image47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4.jpg"/><Relationship Id="rId4" Type="http://schemas.openxmlformats.org/officeDocument/2006/relationships/image" Target="../media/image58.jpg"/><Relationship Id="rId5" Type="http://schemas.openxmlformats.org/officeDocument/2006/relationships/hyperlink" Target="https://cromwell-intl.com/3d/histogram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5.jpg"/><Relationship Id="rId4" Type="http://schemas.openxmlformats.org/officeDocument/2006/relationships/image" Target="../media/image7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1.png"/><Relationship Id="rId4" Type="http://schemas.openxmlformats.org/officeDocument/2006/relationships/image" Target="../media/image7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www.tutorialspoint.com/signals_and_systems/convolution_and_correlation.htm" TargetMode="External"/><Relationship Id="rId4" Type="http://schemas.openxmlformats.org/officeDocument/2006/relationships/image" Target="../media/image6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web.eecs.utk.edu/~mjr/WebAppendices/D-ConvProperties.pdf" TargetMode="External"/><Relationship Id="rId4" Type="http://schemas.openxmlformats.org/officeDocument/2006/relationships/image" Target="../media/image6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4.png"/><Relationship Id="rId4" Type="http://schemas.openxmlformats.org/officeDocument/2006/relationships/image" Target="../media/image70.gif"/><Relationship Id="rId5" Type="http://schemas.openxmlformats.org/officeDocument/2006/relationships/image" Target="../media/image7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1.png"/><Relationship Id="rId4" Type="http://schemas.openxmlformats.org/officeDocument/2006/relationships/image" Target="../media/image82.png"/><Relationship Id="rId5" Type="http://schemas.openxmlformats.org/officeDocument/2006/relationships/image" Target="../media/image6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7.jpg"/><Relationship Id="rId4" Type="http://schemas.openxmlformats.org/officeDocument/2006/relationships/image" Target="../media/image114.jpg"/><Relationship Id="rId5" Type="http://schemas.openxmlformats.org/officeDocument/2006/relationships/image" Target="../media/image72.jpg"/><Relationship Id="rId6" Type="http://schemas.openxmlformats.org/officeDocument/2006/relationships/image" Target="../media/image86.png"/><Relationship Id="rId7" Type="http://schemas.openxmlformats.org/officeDocument/2006/relationships/hyperlink" Target="https://docs.opencv.org/4.5.2/d4/dc6/tutorial_py_template_matching.html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6.gif"/><Relationship Id="rId4" Type="http://schemas.openxmlformats.org/officeDocument/2006/relationships/image" Target="../media/image81.gif"/><Relationship Id="rId5" Type="http://schemas.openxmlformats.org/officeDocument/2006/relationships/image" Target="../media/image10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3.png"/><Relationship Id="rId4" Type="http://schemas.openxmlformats.org/officeDocument/2006/relationships/image" Target="../media/image88.png"/><Relationship Id="rId5" Type="http://schemas.openxmlformats.org/officeDocument/2006/relationships/image" Target="../media/image9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5.png"/><Relationship Id="rId4" Type="http://schemas.openxmlformats.org/officeDocument/2006/relationships/image" Target="../media/image101.gif"/><Relationship Id="rId5" Type="http://schemas.openxmlformats.org/officeDocument/2006/relationships/image" Target="../media/image10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7.png"/><Relationship Id="rId4" Type="http://schemas.openxmlformats.org/officeDocument/2006/relationships/image" Target="../media/image107.png"/><Relationship Id="rId5" Type="http://schemas.openxmlformats.org/officeDocument/2006/relationships/image" Target="../media/image103.png"/><Relationship Id="rId6" Type="http://schemas.openxmlformats.org/officeDocument/2006/relationships/image" Target="../media/image10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0.gif"/><Relationship Id="rId4" Type="http://schemas.openxmlformats.org/officeDocument/2006/relationships/image" Target="../media/image94.gif"/><Relationship Id="rId5" Type="http://schemas.openxmlformats.org/officeDocument/2006/relationships/image" Target="../media/image102.gif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5.png"/><Relationship Id="rId4" Type="http://schemas.openxmlformats.org/officeDocument/2006/relationships/image" Target="../media/image10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4.jpg"/><Relationship Id="rId4" Type="http://schemas.openxmlformats.org/officeDocument/2006/relationships/hyperlink" Target="http://what-when-how.com/embedded-image-processing-on-the-tms320c6000-dsp/non-linear-filtering-of-images-image-processing-part-1/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2.png"/><Relationship Id="rId4" Type="http://schemas.openxmlformats.org/officeDocument/2006/relationships/image" Target="../media/image11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1.png"/><Relationship Id="rId4" Type="http://schemas.openxmlformats.org/officeDocument/2006/relationships/image" Target="../media/image11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25.png"/><Relationship Id="rId4" Type="http://schemas.openxmlformats.org/officeDocument/2006/relationships/image" Target="../media/image9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5.png"/><Relationship Id="rId4" Type="http://schemas.openxmlformats.org/officeDocument/2006/relationships/image" Target="../media/image110.png"/><Relationship Id="rId5" Type="http://schemas.openxmlformats.org/officeDocument/2006/relationships/image" Target="../media/image12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1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"/>
          <p:cNvSpPr txBox="1"/>
          <p:nvPr>
            <p:ph type="ctrTitle"/>
          </p:nvPr>
        </p:nvSpPr>
        <p:spPr>
          <a:xfrm>
            <a:off x="685800" y="3355848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Image Intensity Transformation and Image Enhancement</a:t>
            </a:r>
            <a:endParaRPr/>
          </a:p>
        </p:txBody>
      </p:sp>
      <p:sp>
        <p:nvSpPr>
          <p:cNvPr id="117" name="Google Shape;117;p1"/>
          <p:cNvSpPr txBox="1"/>
          <p:nvPr>
            <p:ph idx="1" type="subTitle"/>
          </p:nvPr>
        </p:nvSpPr>
        <p:spPr>
          <a:xfrm>
            <a:off x="685800" y="5257800"/>
            <a:ext cx="8077200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18850" spcFirstLastPara="1" rIns="4570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AJIT RAJWADE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CS 663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9" name="Google Shape;17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066578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152399"/>
            <a:ext cx="1676400" cy="240453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0"/>
          <p:cNvSpPr txBox="1"/>
          <p:nvPr/>
        </p:nvSpPr>
        <p:spPr>
          <a:xfrm>
            <a:off x="228600" y="3886200"/>
            <a:ext cx="6629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When we do Fourier transforms later in class, we will make heavy use of log(r+1) type transformations.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2" name="Google Shape;182;p10"/>
          <p:cNvSpPr txBox="1"/>
          <p:nvPr/>
        </p:nvSpPr>
        <p:spPr>
          <a:xfrm>
            <a:off x="228600" y="4953000"/>
            <a:ext cx="6858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Note: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the 1 in log(r+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) is used for stabilization since log 0 is undefined. In some applications, if there are intensity values which are very tiny which need to be preserved, the 1 should be replaced by some ε value which is several times smaller than the smallest non-zero value.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00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Digital derivatives: first versus second</a:t>
            </a:r>
            <a:endParaRPr/>
          </a:p>
        </p:txBody>
      </p:sp>
      <p:sp>
        <p:nvSpPr>
          <p:cNvPr id="957" name="Google Shape;957;p100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77500" lnSpcReduction="2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Along a ramp (i.e. intensity change with constant slope), first derivative is a non-zero constant. </a:t>
            </a:r>
            <a:endParaRPr/>
          </a:p>
          <a:p>
            <a:pPr indent="-194056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Second derivative is zero along the ramp, except at the start and end!</a:t>
            </a:r>
            <a:endParaRPr/>
          </a:p>
          <a:p>
            <a:pPr indent="-194056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Second derivative is preferable for image sharpening! Many edges in images are ramp-like, in which case </a:t>
            </a:r>
            <a:r>
              <a:rPr b="1" lang="en-US"/>
              <a:t>first</a:t>
            </a:r>
            <a:r>
              <a:rPr lang="en-US"/>
              <a:t> derivative will give </a:t>
            </a:r>
            <a:r>
              <a:rPr b="1" lang="en-US"/>
              <a:t>thick</a:t>
            </a:r>
            <a:r>
              <a:rPr lang="en-US"/>
              <a:t> edges (undesirable), whereas  </a:t>
            </a:r>
            <a:r>
              <a:rPr b="1" lang="en-US"/>
              <a:t>second</a:t>
            </a:r>
            <a:r>
              <a:rPr lang="en-US"/>
              <a:t> derivative gives </a:t>
            </a:r>
            <a:r>
              <a:rPr b="1" lang="en-US"/>
              <a:t>thin</a:t>
            </a:r>
            <a:r>
              <a:rPr lang="en-US"/>
              <a:t> edges two pixels wide (desirable).</a:t>
            </a:r>
            <a:endParaRPr/>
          </a:p>
          <a:p>
            <a:pPr indent="-194056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Second derivative changes sign midway at a step edge </a:t>
            </a:r>
            <a:r>
              <a:rPr b="1" lang="en-US"/>
              <a:t>(zero crossing property).</a:t>
            </a:r>
            <a:endParaRPr/>
          </a:p>
          <a:p>
            <a:pPr indent="-194056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</p:txBody>
      </p:sp>
      <p:sp>
        <p:nvSpPr>
          <p:cNvPr id="958" name="Google Shape;958;p10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01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Laplacian of an image</a:t>
            </a:r>
            <a:endParaRPr/>
          </a:p>
        </p:txBody>
      </p:sp>
      <p:sp>
        <p:nvSpPr>
          <p:cNvPr id="964" name="Google Shape;964;p101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Images are 2D – what kind of second derivative do we use? Along X or Y direction?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We look at isotropic operators, i.e. operators whose output does not depend upon the direction of image intensity discontinuity.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That is, we are interested in </a:t>
            </a:r>
            <a:r>
              <a:rPr b="1" lang="en-US"/>
              <a:t>rotationally invariant </a:t>
            </a:r>
            <a:r>
              <a:rPr lang="en-US"/>
              <a:t>2</a:t>
            </a:r>
            <a:r>
              <a:rPr baseline="30000" lang="en-US"/>
              <a:t>nd</a:t>
            </a:r>
            <a:r>
              <a:rPr lang="en-US"/>
              <a:t> derivative operator for images. </a:t>
            </a:r>
            <a:endParaRPr/>
          </a:p>
        </p:txBody>
      </p:sp>
      <p:sp>
        <p:nvSpPr>
          <p:cNvPr id="965" name="Google Shape;965;p10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02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Laplacian of an image</a:t>
            </a:r>
            <a:endParaRPr/>
          </a:p>
        </p:txBody>
      </p:sp>
      <p:sp>
        <p:nvSpPr>
          <p:cNvPr id="971" name="Google Shape;971;p102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A filter is said to be </a:t>
            </a:r>
            <a:r>
              <a:rPr b="1" lang="en-US"/>
              <a:t>rotationally invariant</a:t>
            </a:r>
            <a:r>
              <a:rPr lang="en-US"/>
              <a:t> if rotating the image and then applying the filter to the rotated image gives the same result as applying the filter to the image and then rotating the result.</a:t>
            </a:r>
            <a:endParaRPr/>
          </a:p>
        </p:txBody>
      </p:sp>
      <p:sp>
        <p:nvSpPr>
          <p:cNvPr id="972" name="Google Shape;972;p10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03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Laplacian of an image</a:t>
            </a:r>
            <a:endParaRPr/>
          </a:p>
        </p:txBody>
      </p:sp>
      <p:pic>
        <p:nvPicPr>
          <p:cNvPr id="978" name="Google Shape;978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99" y="1676400"/>
            <a:ext cx="7793181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788" y="4267200"/>
            <a:ext cx="3678237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03"/>
          <p:cNvSpPr txBox="1"/>
          <p:nvPr/>
        </p:nvSpPr>
        <p:spPr>
          <a:xfrm>
            <a:off x="4800600" y="4572000"/>
            <a:ext cx="2895600" cy="1477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Laplacian operators: second operator is obtained by adding second derivatives along both the diagonals, to the first operator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81" name="Google Shape;981;p103"/>
          <p:cNvCxnSpPr/>
          <p:nvPr/>
        </p:nvCxnSpPr>
        <p:spPr>
          <a:xfrm flipH="1" rot="10800000">
            <a:off x="1143000" y="3962400"/>
            <a:ext cx="1066800" cy="381000"/>
          </a:xfrm>
          <a:prstGeom prst="straightConnector1">
            <a:avLst/>
          </a:prstGeom>
          <a:noFill/>
          <a:ln cap="flat" cmpd="sng" w="381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82" name="Google Shape;982;p103"/>
          <p:cNvCxnSpPr/>
          <p:nvPr/>
        </p:nvCxnSpPr>
        <p:spPr>
          <a:xfrm>
            <a:off x="4191000" y="5029200"/>
            <a:ext cx="609600" cy="76200"/>
          </a:xfrm>
          <a:prstGeom prst="straightConnector1">
            <a:avLst/>
          </a:prstGeom>
          <a:noFill/>
          <a:ln cap="flat" cmpd="sng" w="381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83" name="Google Shape;983;p103"/>
          <p:cNvSpPr txBox="1"/>
          <p:nvPr/>
        </p:nvSpPr>
        <p:spPr>
          <a:xfrm>
            <a:off x="4114800" y="1752600"/>
            <a:ext cx="3505200" cy="646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Rotationally symmetric operator (in the continuous domain)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84" name="Google Shape;984;p103"/>
          <p:cNvCxnSpPr/>
          <p:nvPr/>
        </p:nvCxnSpPr>
        <p:spPr>
          <a:xfrm>
            <a:off x="2667000" y="2057400"/>
            <a:ext cx="1371600" cy="1588"/>
          </a:xfrm>
          <a:prstGeom prst="straightConnector1">
            <a:avLst/>
          </a:prstGeom>
          <a:noFill/>
          <a:ln cap="flat" cmpd="sng" w="381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85" name="Google Shape;985;p10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4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Laplacian of an image</a:t>
            </a:r>
            <a:endParaRPr/>
          </a:p>
        </p:txBody>
      </p:sp>
      <p:sp>
        <p:nvSpPr>
          <p:cNvPr id="991" name="Google Shape;991;p104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two masks on the previous slide are applied point-wise to the entire image.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For image smoothing as well, we applied point-wise masks.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But here the mask weights sum to 0. In smoothing the weights summed to 1.</a:t>
            </a:r>
            <a:endParaRPr/>
          </a:p>
        </p:txBody>
      </p:sp>
      <p:sp>
        <p:nvSpPr>
          <p:cNvPr id="992" name="Google Shape;992;p10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Laplacian for image sharpening</a:t>
            </a:r>
            <a:endParaRPr/>
          </a:p>
        </p:txBody>
      </p:sp>
      <p:sp>
        <p:nvSpPr>
          <p:cNvPr id="998" name="Google Shape;998;p105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A Laplacian de-emphasizes regions with slowly varying intensities.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Highlights intensity discontinuities in an image.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Subtracting the Laplacian from an image yields sharpening:</a:t>
            </a:r>
            <a:endParaRPr/>
          </a:p>
        </p:txBody>
      </p:sp>
      <p:sp>
        <p:nvSpPr>
          <p:cNvPr id="999" name="Google Shape;999;p10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0" name="Google Shape;1000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5791200"/>
            <a:ext cx="5881688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774bb0fa20_2_0"/>
          <p:cNvSpPr txBox="1"/>
          <p:nvPr>
            <p:ph type="title"/>
          </p:nvPr>
        </p:nvSpPr>
        <p:spPr>
          <a:xfrm>
            <a:off x="457200" y="155448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Laplacian for image sharpening</a:t>
            </a:r>
            <a:endParaRPr/>
          </a:p>
        </p:txBody>
      </p:sp>
      <p:sp>
        <p:nvSpPr>
          <p:cNvPr id="1006" name="Google Shape;1006;g2774bb0fa20_2_0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92500" lnSpcReduction="20000"/>
          </a:bodyPr>
          <a:lstStyle/>
          <a:p>
            <a:pPr indent="-307848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Subtracting the Laplacian from an image yields sharpening: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864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8648"/>
              <a:buNone/>
            </a:pPr>
            <a:r>
              <a:t/>
            </a:r>
            <a:endParaRPr/>
          </a:p>
          <a:p>
            <a:pPr indent="-31318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Char char="◼"/>
            </a:pPr>
            <a:r>
              <a:rPr lang="en-US"/>
              <a:t>Why is this the case?</a:t>
            </a:r>
            <a:endParaRPr/>
          </a:p>
          <a:p>
            <a:pPr indent="-31318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Char char="◼"/>
            </a:pPr>
            <a:r>
              <a:rPr lang="en-US"/>
              <a:t>Observe that the Laplacian changes sign across an edge.</a:t>
            </a:r>
            <a:endParaRPr/>
          </a:p>
          <a:p>
            <a:pPr indent="-31318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Char char="◼"/>
            </a:pPr>
            <a:r>
              <a:rPr lang="en-US"/>
              <a:t>For an edge with decreasing intensity, it is negative and positive at the beginning and end of the edge respectively.</a:t>
            </a:r>
            <a:endParaRPr/>
          </a:p>
          <a:p>
            <a:pPr indent="-31318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Char char="◼"/>
            </a:pPr>
            <a:r>
              <a:rPr lang="en-US"/>
              <a:t>Hence deducting it sharpens the edge. See diagram on next slide</a:t>
            </a:r>
            <a:endParaRPr/>
          </a:p>
        </p:txBody>
      </p:sp>
      <p:sp>
        <p:nvSpPr>
          <p:cNvPr id="1007" name="Google Shape;1007;g2774bb0fa20_2_0"/>
          <p:cNvSpPr txBox="1"/>
          <p:nvPr>
            <p:ph idx="12" type="sldNum"/>
          </p:nvPr>
        </p:nvSpPr>
        <p:spPr>
          <a:xfrm>
            <a:off x="8204396" y="6476999"/>
            <a:ext cx="73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8" name="Google Shape;1008;g2774bb0fa20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925" y="2646775"/>
            <a:ext cx="4978923" cy="5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g2774bb0fa20_2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010400" cy="6687782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g2774bb0fa20_2_24"/>
          <p:cNvSpPr txBox="1"/>
          <p:nvPr/>
        </p:nvSpPr>
        <p:spPr>
          <a:xfrm>
            <a:off x="7467600" y="3200400"/>
            <a:ext cx="1447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From book by Gonzalez and Woods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15" name="Google Shape;1015;g2774bb0fa20_2_24"/>
          <p:cNvSpPr txBox="1"/>
          <p:nvPr/>
        </p:nvSpPr>
        <p:spPr>
          <a:xfrm>
            <a:off x="6019800" y="1219200"/>
            <a:ext cx="2819400" cy="646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Intensity discontinuity, also called step edge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016" name="Google Shape;1016;g2774bb0fa20_2_24"/>
          <p:cNvCxnSpPr>
            <a:endCxn id="1015" idx="1"/>
          </p:cNvCxnSpPr>
          <p:nvPr/>
        </p:nvCxnSpPr>
        <p:spPr>
          <a:xfrm>
            <a:off x="5105400" y="1371750"/>
            <a:ext cx="914400" cy="17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17" name="Google Shape;1017;g2774bb0fa20_2_24"/>
          <p:cNvSpPr txBox="1"/>
          <p:nvPr>
            <p:ph idx="12" type="sldNum"/>
          </p:nvPr>
        </p:nvSpPr>
        <p:spPr>
          <a:xfrm>
            <a:off x="8204396" y="6476999"/>
            <a:ext cx="73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8" name="Google Shape;1018;g2774bb0fa20_2_24"/>
          <p:cNvSpPr txBox="1"/>
          <p:nvPr/>
        </p:nvSpPr>
        <p:spPr>
          <a:xfrm>
            <a:off x="1369625" y="4123800"/>
            <a:ext cx="3202500" cy="717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sharpened edge: 6-(-1) = 7 at the beginning and 1-1=0 at the end.</a:t>
            </a:r>
            <a:endParaRPr b="0" i="0" sz="17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19" name="Google Shape;1019;g2774bb0fa20_2_24"/>
          <p:cNvSpPr/>
          <p:nvPr/>
        </p:nvSpPr>
        <p:spPr>
          <a:xfrm>
            <a:off x="2563925" y="3429000"/>
            <a:ext cx="256200" cy="71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06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Laplacian for image sharpening</a:t>
            </a:r>
            <a:endParaRPr/>
          </a:p>
        </p:txBody>
      </p:sp>
      <p:sp>
        <p:nvSpPr>
          <p:cNvPr id="1025" name="Google Shape;1025;p106"/>
          <p:cNvSpPr txBox="1"/>
          <p:nvPr>
            <p:ph idx="1" type="body"/>
          </p:nvPr>
        </p:nvSpPr>
        <p:spPr>
          <a:xfrm>
            <a:off x="457200" y="1524000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In some books, the following masks are used for the Laplacian (they are equal to the earlier masks multiplied by -1):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With such masks, the sharpening filter is expressed as: </a:t>
            </a:r>
            <a:endParaRPr/>
          </a:p>
        </p:txBody>
      </p:sp>
      <p:sp>
        <p:nvSpPr>
          <p:cNvPr id="1026" name="Google Shape;1026;p10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7" name="Google Shape;1027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6019800"/>
            <a:ext cx="5881688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3048000"/>
            <a:ext cx="448627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822" y="76200"/>
            <a:ext cx="3683000" cy="63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2370" y="76200"/>
            <a:ext cx="192405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07"/>
          <p:cNvSpPr txBox="1"/>
          <p:nvPr/>
        </p:nvSpPr>
        <p:spPr>
          <a:xfrm>
            <a:off x="4800600" y="5334000"/>
            <a:ext cx="3733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From Book by Gonzalez and woods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36" name="Google Shape;1036;p10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Power-Law (Gamma) Transformation</a:t>
            </a:r>
            <a:endParaRPr/>
          </a:p>
        </p:txBody>
      </p:sp>
      <p:sp>
        <p:nvSpPr>
          <p:cNvPr id="188" name="Google Shape;188;p11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85000" lnSpcReduction="2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This is a transformation of the form s(r) = cr</a:t>
            </a:r>
            <a:r>
              <a:rPr baseline="30000" lang="en-US"/>
              <a:t>γ</a:t>
            </a:r>
            <a:r>
              <a:rPr lang="en-US"/>
              <a:t>.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Here, c &gt; 0 is a constant, r is the input intensity and γ &gt; 0 is a constant for the power law.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For fractional values of γ (between 0 to 1), a narrow range of low intensity values gets mapped to a wider range, and a range of high intensity values gets mapped to a narrower range. 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The effect is similar in principle to the log transformation, but we have more flexibility here as we can tune γ per our liking. </a:t>
            </a:r>
            <a:endParaRPr/>
          </a:p>
        </p:txBody>
      </p:sp>
      <p:sp>
        <p:nvSpPr>
          <p:cNvPr id="189" name="Google Shape;189;p1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8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Sharpening filter: convolution mask</a:t>
            </a:r>
            <a:endParaRPr/>
          </a:p>
        </p:txBody>
      </p:sp>
      <p:sp>
        <p:nvSpPr>
          <p:cNvPr id="1042" name="Google Shape;1042;p10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3" name="Google Shape;1043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981200"/>
            <a:ext cx="6908801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0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upload.wikimedia.org/wikipedia/commons/4/43/Unsharped_eye.jpg" id="1049" name="Google Shape;1049;p10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971800" cy="6716268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09"/>
          <p:cNvSpPr/>
          <p:nvPr/>
        </p:nvSpPr>
        <p:spPr>
          <a:xfrm>
            <a:off x="2971800" y="152400"/>
            <a:ext cx="5486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https://en.wikipedia.org/wiki/Unsharp_masking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10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Unsharp masking</a:t>
            </a:r>
            <a:endParaRPr/>
          </a:p>
        </p:txBody>
      </p:sp>
      <p:sp>
        <p:nvSpPr>
          <p:cNvPr id="1056" name="Google Shape;1056;p110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lnSpcReduction="1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Smooth the original image </a:t>
            </a:r>
            <a:r>
              <a:rPr i="1" lang="en-US"/>
              <a:t>f</a:t>
            </a:r>
            <a:r>
              <a:rPr lang="en-US"/>
              <a:t> using a filter </a:t>
            </a:r>
            <a:r>
              <a:rPr i="1" lang="en-US"/>
              <a:t>g</a:t>
            </a:r>
            <a:r>
              <a:rPr lang="en-US"/>
              <a:t> yielding </a:t>
            </a:r>
            <a:r>
              <a:rPr i="1" lang="en-US"/>
              <a:t>f1</a:t>
            </a:r>
            <a:r>
              <a:rPr lang="en-US"/>
              <a:t> = </a:t>
            </a:r>
            <a:r>
              <a:rPr i="1" lang="en-US"/>
              <a:t>f</a:t>
            </a:r>
            <a:r>
              <a:rPr lang="en-US"/>
              <a:t>*</a:t>
            </a:r>
            <a:r>
              <a:rPr i="1" lang="en-US"/>
              <a:t>g</a:t>
            </a:r>
            <a:r>
              <a:rPr lang="en-US"/>
              <a:t>.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Compute the difference between original and smoothed image, i.e. </a:t>
            </a:r>
            <a:r>
              <a:rPr i="1" lang="en-US"/>
              <a:t>f2</a:t>
            </a:r>
            <a:r>
              <a:rPr lang="en-US"/>
              <a:t> = </a:t>
            </a:r>
            <a:r>
              <a:rPr i="1" lang="en-US"/>
              <a:t>f</a:t>
            </a:r>
            <a:r>
              <a:rPr lang="en-US"/>
              <a:t>-</a:t>
            </a:r>
            <a:r>
              <a:rPr i="1" lang="en-US"/>
              <a:t>f</a:t>
            </a:r>
            <a:r>
              <a:rPr lang="en-US"/>
              <a:t>*</a:t>
            </a:r>
            <a:r>
              <a:rPr i="1" lang="en-US"/>
              <a:t>g</a:t>
            </a:r>
            <a:r>
              <a:rPr lang="en-US"/>
              <a:t>.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Add it back to the original image to yield </a:t>
            </a:r>
            <a:r>
              <a:rPr i="1" lang="en-US"/>
              <a:t>f3</a:t>
            </a:r>
            <a:r>
              <a:rPr lang="en-US"/>
              <a:t> = </a:t>
            </a:r>
            <a:r>
              <a:rPr i="1" lang="en-US"/>
              <a:t>f</a:t>
            </a:r>
            <a:r>
              <a:rPr lang="en-US"/>
              <a:t> + </a:t>
            </a:r>
            <a:r>
              <a:rPr i="1" lang="en-US"/>
              <a:t>k f2</a:t>
            </a:r>
            <a:r>
              <a:rPr lang="en-US"/>
              <a:t> for some scalar </a:t>
            </a:r>
            <a:r>
              <a:rPr i="1" lang="en-US"/>
              <a:t>k</a:t>
            </a:r>
            <a:r>
              <a:rPr lang="en-US"/>
              <a:t>.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You get a sharpened image.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If </a:t>
            </a:r>
            <a:r>
              <a:rPr i="1" lang="en-US"/>
              <a:t>k</a:t>
            </a:r>
            <a:r>
              <a:rPr lang="en-US"/>
              <a:t> = 1, we call it unsharp masking (i.e. removing blurred components)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If </a:t>
            </a:r>
            <a:r>
              <a:rPr i="1" lang="en-US"/>
              <a:t>k</a:t>
            </a:r>
            <a:r>
              <a:rPr lang="en-US"/>
              <a:t> &gt; 1, we term it highboost filtering.</a:t>
            </a:r>
            <a:endParaRPr/>
          </a:p>
        </p:txBody>
      </p:sp>
      <p:sp>
        <p:nvSpPr>
          <p:cNvPr id="1057" name="Google Shape;1057;p11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457200"/>
            <a:ext cx="3648075" cy="53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5800" y="533400"/>
            <a:ext cx="1924050" cy="49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111"/>
          <p:cNvSpPr txBox="1"/>
          <p:nvPr/>
        </p:nvSpPr>
        <p:spPr>
          <a:xfrm>
            <a:off x="914400" y="5943600"/>
            <a:ext cx="3733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From Book by Gonzalez and woods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65" name="Google Shape;1065;p11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1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1" name="Google Shape;1071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0"/>
            <a:ext cx="2562225" cy="5857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9400" y="228600"/>
            <a:ext cx="1591685" cy="4085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3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Derivative filters: dealing with noise</a:t>
            </a:r>
            <a:endParaRPr/>
          </a:p>
        </p:txBody>
      </p:sp>
      <p:sp>
        <p:nvSpPr>
          <p:cNvPr id="1078" name="Google Shape;1078;p113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Derivative filters in general exacerbate noise.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Hence they are applied in conjunction with smoothing filters.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For example, the Sobel filters smooth in the X and Y directions before performing differencing.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sp>
        <p:nvSpPr>
          <p:cNvPr id="1079" name="Google Shape;1079;p11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1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85" name="Google Shape;108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572000" cy="606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5800" y="228600"/>
            <a:ext cx="1784958" cy="4271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1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upload.wikimedia.org/wikipedia/commons/3/3f/Bikesgray.jpg" id="1092" name="Google Shape;109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2672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1/17/Bikesgraysobel.jpg" id="1093" name="Google Shape;1093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3400" y="0"/>
            <a:ext cx="42672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6/60/Bikesgraygv.jpg" id="1094" name="Google Shape;1094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200400"/>
            <a:ext cx="42672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8/8a/Bikesgraygh.jpg" id="1095" name="Google Shape;1095;p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43400" y="3200400"/>
            <a:ext cx="42672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115"/>
          <p:cNvSpPr txBox="1"/>
          <p:nvPr/>
        </p:nvSpPr>
        <p:spPr>
          <a:xfrm>
            <a:off x="762000" y="457200"/>
            <a:ext cx="175260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Grayscale image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97" name="Google Shape;1097;p115"/>
          <p:cNvSpPr txBox="1"/>
          <p:nvPr/>
        </p:nvSpPr>
        <p:spPr>
          <a:xfrm>
            <a:off x="4495800" y="457200"/>
            <a:ext cx="1752600" cy="923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Gradient map (after applying Sobel filter)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98" name="Google Shape;1098;p115"/>
          <p:cNvSpPr txBox="1"/>
          <p:nvPr/>
        </p:nvSpPr>
        <p:spPr>
          <a:xfrm>
            <a:off x="304800" y="3352800"/>
            <a:ext cx="1752600" cy="646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X-Sobel filter output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99" name="Google Shape;1099;p115"/>
          <p:cNvSpPr txBox="1"/>
          <p:nvPr/>
        </p:nvSpPr>
        <p:spPr>
          <a:xfrm>
            <a:off x="4495800" y="3352800"/>
            <a:ext cx="1752600" cy="646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Y-Sobel filter output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16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Sobel filters: outer products</a:t>
            </a:r>
            <a:endParaRPr/>
          </a:p>
        </p:txBody>
      </p:sp>
      <p:sp>
        <p:nvSpPr>
          <p:cNvPr id="1105" name="Google Shape;1105;p11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06" name="Google Shape;1106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1" y="1447800"/>
            <a:ext cx="3605285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16"/>
          <p:cNvSpPr txBox="1"/>
          <p:nvPr/>
        </p:nvSpPr>
        <p:spPr>
          <a:xfrm>
            <a:off x="266700" y="3974225"/>
            <a:ext cx="8610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Filter which can be represented in this outer-product form are called separable filters.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Convolution between a M x N image and a K x L mask has a complexity of O(MNKL), which can be expensive.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But with separable filters, this reduces to O( MN [L+K]) since you express the K x L mask as the outer product of  K x 1 mask and a 1 X L mask. Applying the 1 X L mask requires O(MNL) operations whereas applying the K x 1 mask requires O(MNK) operations. Here, we are using the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associativity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of convolution.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17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Other examples of separable filters</a:t>
            </a:r>
            <a:endParaRPr/>
          </a:p>
        </p:txBody>
      </p:sp>
      <p:sp>
        <p:nvSpPr>
          <p:cNvPr id="1113" name="Google Shape;1113;p11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4" name="Google Shape;1114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7256463" cy="45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532" y="228601"/>
            <a:ext cx="5490694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381000"/>
            <a:ext cx="1676400" cy="210251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2"/>
          <p:cNvSpPr/>
          <p:nvPr/>
        </p:nvSpPr>
        <p:spPr>
          <a:xfrm>
            <a:off x="5943600" y="1371600"/>
            <a:ext cx="1981200" cy="1066800"/>
          </a:xfrm>
          <a:prstGeom prst="ellipse">
            <a:avLst/>
          </a:prstGeom>
          <a:noFill/>
          <a:ln cap="flat" cmpd="sng" w="9525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8" name="Google Shape;198;p12"/>
          <p:cNvSpPr txBox="1"/>
          <p:nvPr/>
        </p:nvSpPr>
        <p:spPr>
          <a:xfrm>
            <a:off x="6324600" y="2667000"/>
            <a:ext cx="2819400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Note: The curves have been scaled to the range [0,L-1] after applying the  gamma transformation. This has the effect of enhancing brighter intensities when gamma is more than 1. </a:t>
            </a:r>
            <a:endParaRPr b="0" i="0" sz="15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99" name="Google Shape;199;p12"/>
          <p:cNvCxnSpPr/>
          <p:nvPr/>
        </p:nvCxnSpPr>
        <p:spPr>
          <a:xfrm flipH="1" rot="-5400000">
            <a:off x="7124700" y="2171700"/>
            <a:ext cx="762000" cy="381000"/>
          </a:xfrm>
          <a:prstGeom prst="straightConnector1">
            <a:avLst/>
          </a:prstGeom>
          <a:noFill/>
          <a:ln cap="flat" cmpd="sng" w="381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18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Laplacian of Gaussians</a:t>
            </a:r>
            <a:endParaRPr/>
          </a:p>
        </p:txBody>
      </p:sp>
      <p:sp>
        <p:nvSpPr>
          <p:cNvPr id="1120" name="Google Shape;1120;p118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lnSpcReduction="2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image Laplacian is susceptible to noise.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Hence the image f is first convolved with a Gaussian of std. dev. σ to smooth some of the noise, and then the Laplacian is applied, i.e. we compute:                   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Equivalent to                     , due to associative and commutative nature of convolution.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sp>
        <p:nvSpPr>
          <p:cNvPr id="1121" name="Google Shape;1121;p11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2" name="Google Shape;112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9113" y="3841938"/>
            <a:ext cx="1450977" cy="4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5075" y="4535875"/>
            <a:ext cx="1425574" cy="4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19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Laplacian of Gaussians</a:t>
            </a:r>
            <a:endParaRPr/>
          </a:p>
        </p:txBody>
      </p:sp>
      <p:sp>
        <p:nvSpPr>
          <p:cNvPr id="1129" name="Google Shape;1129;p119"/>
          <p:cNvSpPr txBox="1"/>
          <p:nvPr>
            <p:ph idx="1" type="body"/>
          </p:nvPr>
        </p:nvSpPr>
        <p:spPr>
          <a:xfrm>
            <a:off x="457200" y="1524000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For efficiency, the Laplacian of Gaussians mask is pre-computed.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formula for this is: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sp>
        <p:nvSpPr>
          <p:cNvPr id="1130" name="Google Shape;1130;p11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31" name="Google Shape;1131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288" y="3657600"/>
            <a:ext cx="6702425" cy="31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2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homepages.inf.ed.ac.uk/rbf/HIPR2/figs/logcont.gif" id="1137" name="Google Shape;1137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4495800" cy="3839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homepages.inf.ed.ac.uk/rbf/HIPR2/figs/logdisc.gif" id="1138" name="Google Shape;1138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00" y="152400"/>
            <a:ext cx="3581400" cy="3581402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120"/>
          <p:cNvSpPr txBox="1"/>
          <p:nvPr/>
        </p:nvSpPr>
        <p:spPr>
          <a:xfrm>
            <a:off x="5486400" y="3657600"/>
            <a:ext cx="3276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Discrete approximation with σ=1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40" name="Google Shape;1140;p120"/>
          <p:cNvSpPr/>
          <p:nvPr/>
        </p:nvSpPr>
        <p:spPr>
          <a:xfrm>
            <a:off x="1752600" y="4495800"/>
            <a:ext cx="6400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https://homepages.inf.ed.ac.uk/rbf/HIPR2/log.htm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2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homepages.inf.ed.ac.uk/rbf/HIPR2/images/wdg4.gif" id="1146" name="Google Shape;1146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267200" cy="32299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homepages.inf.ed.ac.uk/rbf/HIPR2/images/wdg4log1.gif" id="1147" name="Google Shape;1147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4350" y="0"/>
            <a:ext cx="4286250" cy="3244336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21"/>
          <p:cNvSpPr/>
          <p:nvPr/>
        </p:nvSpPr>
        <p:spPr>
          <a:xfrm>
            <a:off x="304800" y="3352800"/>
            <a:ext cx="7086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https://homepages.inf.ed.ac.uk/rbf/HIPR2/log.htm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LoG filter of size 7 x 7 with σ=1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22"/>
          <p:cNvSpPr txBox="1"/>
          <p:nvPr>
            <p:ph type="ctrTitle"/>
          </p:nvPr>
        </p:nvSpPr>
        <p:spPr>
          <a:xfrm>
            <a:off x="685800" y="3355848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</a:pPr>
            <a:r>
              <a:rPr lang="en-US"/>
              <a:t>Bilateral Filters</a:t>
            </a:r>
            <a:endParaRPr/>
          </a:p>
        </p:txBody>
      </p:sp>
      <p:sp>
        <p:nvSpPr>
          <p:cNvPr id="1154" name="Google Shape;1154;p122"/>
          <p:cNvSpPr txBox="1"/>
          <p:nvPr>
            <p:ph idx="1" type="subTitle"/>
          </p:nvPr>
        </p:nvSpPr>
        <p:spPr>
          <a:xfrm>
            <a:off x="685800" y="1828800"/>
            <a:ext cx="8077200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18850" spcFirstLastPara="1" rIns="4570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23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Bilateral filter versus mean/median filter</a:t>
            </a:r>
            <a:endParaRPr/>
          </a:p>
        </p:txBody>
      </p:sp>
      <p:sp>
        <p:nvSpPr>
          <p:cNvPr id="1160" name="Google Shape;1160;p123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Mean filter: does not preserve image edges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Median filter: too may not always preserve edges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To preserve edges well, we may need a non-linear filter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Bilateral filter is one such</a:t>
            </a:r>
            <a:endParaRPr/>
          </a:p>
        </p:txBody>
      </p:sp>
      <p:sp>
        <p:nvSpPr>
          <p:cNvPr id="1161" name="Google Shape;1161;p12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2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7" name="Google Shape;1167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"/>
            <a:ext cx="8312150" cy="191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124"/>
          <p:cNvSpPr txBox="1"/>
          <p:nvPr/>
        </p:nvSpPr>
        <p:spPr>
          <a:xfrm>
            <a:off x="2057400" y="2133600"/>
            <a:ext cx="3886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Gaussian blur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69" name="Google Shape;1169;p124"/>
          <p:cNvSpPr/>
          <p:nvPr/>
        </p:nvSpPr>
        <p:spPr>
          <a:xfrm>
            <a:off x="1752600" y="3124200"/>
            <a:ext cx="2133600" cy="1981200"/>
          </a:xfrm>
          <a:prstGeom prst="rect">
            <a:avLst/>
          </a:prstGeom>
          <a:solidFill>
            <a:schemeClr val="accent1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70" name="Google Shape;1170;p124"/>
          <p:cNvSpPr/>
          <p:nvPr/>
        </p:nvSpPr>
        <p:spPr>
          <a:xfrm>
            <a:off x="2286000" y="3657600"/>
            <a:ext cx="838200" cy="76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71" name="Google Shape;1171;p124"/>
          <p:cNvSpPr/>
          <p:nvPr/>
        </p:nvSpPr>
        <p:spPr>
          <a:xfrm>
            <a:off x="2819400" y="3429000"/>
            <a:ext cx="533400" cy="45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172" name="Google Shape;1172;p124"/>
          <p:cNvCxnSpPr/>
          <p:nvPr/>
        </p:nvCxnSpPr>
        <p:spPr>
          <a:xfrm>
            <a:off x="3124200" y="3657600"/>
            <a:ext cx="2057400" cy="1588"/>
          </a:xfrm>
          <a:prstGeom prst="straightConnector1">
            <a:avLst/>
          </a:prstGeom>
          <a:noFill/>
          <a:ln cap="rnd" cmpd="sng" w="9525">
            <a:solidFill>
              <a:srgbClr val="00206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73" name="Google Shape;1173;p124"/>
          <p:cNvSpPr txBox="1"/>
          <p:nvPr/>
        </p:nvSpPr>
        <p:spPr>
          <a:xfrm>
            <a:off x="5257800" y="3429000"/>
            <a:ext cx="35814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median filter will assign the median of the values in the red neighborhood to the corner pixel – and will convert the otherwise black pixel to a yellow one (as most of the pixels in the neighborhood are yellow). Thus the median filter does not always preserve edges well!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74" name="Google Shape;1174;p124"/>
          <p:cNvSpPr/>
          <p:nvPr/>
        </p:nvSpPr>
        <p:spPr>
          <a:xfrm>
            <a:off x="4267200" y="21336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https://people.csail.mit.edu/sparis/bf_course/course_notes.pdf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2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Bilateral Filter</a:t>
            </a:r>
            <a:endParaRPr/>
          </a:p>
        </p:txBody>
      </p:sp>
      <p:sp>
        <p:nvSpPr>
          <p:cNvPr id="1180" name="Google Shape;1180;p12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81" name="Google Shape;1181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905000"/>
            <a:ext cx="650557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2895600"/>
            <a:ext cx="49625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25"/>
          <p:cNvSpPr txBox="1"/>
          <p:nvPr/>
        </p:nvSpPr>
        <p:spPr>
          <a:xfrm>
            <a:off x="7162800" y="2743200"/>
            <a:ext cx="1600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Intensity-based weights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84" name="Google Shape;1184;p125"/>
          <p:cNvSpPr txBox="1"/>
          <p:nvPr/>
        </p:nvSpPr>
        <p:spPr>
          <a:xfrm>
            <a:off x="7315200" y="3733800"/>
            <a:ext cx="1600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Space-based weights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185" name="Google Shape;1185;p125"/>
          <p:cNvCxnSpPr/>
          <p:nvPr/>
        </p:nvCxnSpPr>
        <p:spPr>
          <a:xfrm>
            <a:off x="6553200" y="2362200"/>
            <a:ext cx="685800" cy="533400"/>
          </a:xfrm>
          <a:prstGeom prst="straightConnector1">
            <a:avLst/>
          </a:prstGeom>
          <a:noFill/>
          <a:ln cap="flat" cmpd="sng" w="381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86" name="Google Shape;1186;p125"/>
          <p:cNvCxnSpPr/>
          <p:nvPr/>
        </p:nvCxnSpPr>
        <p:spPr>
          <a:xfrm>
            <a:off x="5105400" y="2514600"/>
            <a:ext cx="2438400" cy="1295400"/>
          </a:xfrm>
          <a:prstGeom prst="straightConnector1">
            <a:avLst/>
          </a:prstGeom>
          <a:noFill/>
          <a:ln cap="flat" cmpd="sng" w="381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87" name="Google Shape;1187;p125"/>
          <p:cNvSpPr txBox="1"/>
          <p:nvPr/>
        </p:nvSpPr>
        <p:spPr>
          <a:xfrm>
            <a:off x="152400" y="4191000"/>
            <a:ext cx="7239000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Effect of parameter σ</a:t>
            </a:r>
            <a:r>
              <a:rPr b="1" baseline="-25000" i="0" lang="en-US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</a:t>
            </a:r>
            <a:r>
              <a:rPr b="1" i="0" lang="en-US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As it increases, a larger and larger neighborhood of values around </a:t>
            </a:r>
            <a:r>
              <a:rPr b="1" i="0" lang="en-US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=(x,y) will contribute to the averaging (more noise reduction but possible contribution from dissimilar regions)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As it shrinks towards 0, fewer and fewer neighbors of the central pixel </a:t>
            </a:r>
            <a:r>
              <a:rPr b="1" i="0" lang="en-US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will contribute to the averaging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Effect of parameter σ</a:t>
            </a:r>
            <a:r>
              <a:rPr b="1" baseline="-25000" i="0" lang="en-US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b="1" i="0" lang="en-US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For moderate values, only intensities close to I(p) will affect the averaging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For larger values, the bilateral filter will begin to resemble a Gaussian filter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Features or edges with intensity difference less than </a:t>
            </a:r>
            <a:r>
              <a:rPr b="1" i="0" lang="en-US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σ</a:t>
            </a:r>
            <a:r>
              <a:rPr b="1" baseline="-25000" i="0" lang="en-US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  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will be blurred, others will be preserved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2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3" name="Google Shape;1193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" y="285750"/>
            <a:ext cx="8915400" cy="62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26"/>
          <p:cNvSpPr/>
          <p:nvPr/>
        </p:nvSpPr>
        <p:spPr>
          <a:xfrm>
            <a:off x="0" y="6488668"/>
            <a:ext cx="7239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https://people.csail.mit.edu/sparis/bf_course/course_notes.pdf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2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00" name="Google Shape;1200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81539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127"/>
          <p:cNvSpPr/>
          <p:nvPr/>
        </p:nvSpPr>
        <p:spPr>
          <a:xfrm>
            <a:off x="6324600" y="3505200"/>
            <a:ext cx="21336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https://people.csail.mit.edu/sparis/bf_course/course_notes.pdf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Power-Law (Gamma) Transformation</a:t>
            </a:r>
            <a:endParaRPr/>
          </a:p>
        </p:txBody>
      </p:sp>
      <p:sp>
        <p:nvSpPr>
          <p:cNvPr id="205" name="Google Shape;205;p13"/>
          <p:cNvSpPr txBox="1"/>
          <p:nvPr>
            <p:ph idx="1" type="body"/>
          </p:nvPr>
        </p:nvSpPr>
        <p:spPr>
          <a:xfrm>
            <a:off x="152400" y="1447800"/>
            <a:ext cx="8763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◼"/>
            </a:pPr>
            <a:r>
              <a:rPr lang="en-US" sz="2100"/>
              <a:t>Many devices for display or printing work as per a power law.</a:t>
            </a:r>
            <a:endParaRPr/>
          </a:p>
          <a:p>
            <a:pPr indent="-21336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100"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◼"/>
            </a:pPr>
            <a:r>
              <a:rPr lang="en-US" sz="2100"/>
              <a:t>For example, a cathode ray tube (CRT) has an input intensity to output voltage mapping that uses a power law with γ between 1.8 to 2.5.</a:t>
            </a:r>
            <a:endParaRPr/>
          </a:p>
          <a:p>
            <a:pPr indent="-21336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100"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◼"/>
            </a:pPr>
            <a:r>
              <a:rPr lang="en-US" sz="2100"/>
              <a:t>Since the brightness of the pixel perceived on a CRT monitor depends on the voltage, it ends up producing images that are darker than intended to be (See next slide), i.e. the system displays </a:t>
            </a:r>
            <a:r>
              <a:rPr i="1" lang="en-US" sz="2100"/>
              <a:t>cr</a:t>
            </a:r>
            <a:r>
              <a:rPr baseline="30000" lang="en-US" sz="2100"/>
              <a:t>γ</a:t>
            </a:r>
            <a:r>
              <a:rPr lang="en-US" sz="2100"/>
              <a:t> instead of </a:t>
            </a:r>
            <a:r>
              <a:rPr i="1" lang="en-US" sz="2100"/>
              <a:t>r</a:t>
            </a:r>
            <a:r>
              <a:rPr lang="en-US" sz="2100"/>
              <a:t> and hence brighter values dominate. </a:t>
            </a:r>
            <a:endParaRPr/>
          </a:p>
          <a:p>
            <a:pPr indent="-21336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100"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◼"/>
            </a:pPr>
            <a:r>
              <a:rPr lang="en-US" sz="2100"/>
              <a:t>Hence the image is pre-processed before inputting to the display system of the computer in the following manner: </a:t>
            </a:r>
            <a:r>
              <a:rPr i="1" lang="en-US" sz="2100"/>
              <a:t>s</a:t>
            </a:r>
            <a:r>
              <a:rPr lang="en-US" sz="2100"/>
              <a:t>(</a:t>
            </a:r>
            <a:r>
              <a:rPr i="1" lang="en-US" sz="2100"/>
              <a:t>r</a:t>
            </a:r>
            <a:r>
              <a:rPr lang="en-US" sz="2100"/>
              <a:t>) = (</a:t>
            </a:r>
            <a:r>
              <a:rPr i="1" lang="en-US" sz="2100"/>
              <a:t>r</a:t>
            </a:r>
            <a:r>
              <a:rPr lang="en-US" sz="2100"/>
              <a:t>/</a:t>
            </a:r>
            <a:r>
              <a:rPr i="1" lang="en-US" sz="2100"/>
              <a:t>c</a:t>
            </a:r>
            <a:r>
              <a:rPr lang="en-US" sz="2100"/>
              <a:t>)</a:t>
            </a:r>
            <a:r>
              <a:rPr i="1" lang="en-US" sz="2100"/>
              <a:t> </a:t>
            </a:r>
            <a:r>
              <a:rPr baseline="30000" lang="en-US" sz="2100"/>
              <a:t>1/γ</a:t>
            </a:r>
            <a:r>
              <a:rPr lang="en-US" sz="2100"/>
              <a:t> based on the gamma value (γ) of the display system.</a:t>
            </a:r>
            <a:endParaRPr/>
          </a:p>
          <a:p>
            <a:pPr indent="-21336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100"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◼"/>
            </a:pPr>
            <a:r>
              <a:rPr lang="en-US" sz="2100"/>
              <a:t>The output voltage values will be </a:t>
            </a:r>
            <a:r>
              <a:rPr i="1" lang="en-US" sz="2100"/>
              <a:t>cs</a:t>
            </a:r>
            <a:r>
              <a:rPr baseline="30000" lang="en-US" sz="2100"/>
              <a:t>γ</a:t>
            </a:r>
            <a:r>
              <a:rPr lang="en-US" sz="2100"/>
              <a:t> = </a:t>
            </a:r>
            <a:r>
              <a:rPr i="1" lang="en-US" sz="2100"/>
              <a:t>c</a:t>
            </a:r>
            <a:r>
              <a:rPr lang="en-US" sz="2100"/>
              <a:t>[(</a:t>
            </a:r>
            <a:r>
              <a:rPr i="1" lang="en-US" sz="2100"/>
              <a:t>r</a:t>
            </a:r>
            <a:r>
              <a:rPr lang="en-US" sz="2100"/>
              <a:t>/</a:t>
            </a:r>
            <a:r>
              <a:rPr i="1" lang="en-US" sz="2100"/>
              <a:t>c</a:t>
            </a:r>
            <a:r>
              <a:rPr lang="en-US" sz="2100"/>
              <a:t>)</a:t>
            </a:r>
            <a:r>
              <a:rPr i="1" lang="en-US" sz="2100"/>
              <a:t> </a:t>
            </a:r>
            <a:r>
              <a:rPr baseline="30000" lang="en-US" sz="2100"/>
              <a:t>1/γ</a:t>
            </a:r>
            <a:r>
              <a:rPr lang="en-US" sz="2100"/>
              <a:t> ]</a:t>
            </a:r>
            <a:r>
              <a:rPr baseline="30000" lang="en-US" sz="2100"/>
              <a:t> γ</a:t>
            </a:r>
            <a:r>
              <a:rPr lang="en-US" sz="2100"/>
              <a:t> = </a:t>
            </a:r>
            <a:r>
              <a:rPr i="1" lang="en-US" sz="2100"/>
              <a:t>r</a:t>
            </a:r>
            <a:r>
              <a:rPr lang="en-US" sz="2100"/>
              <a:t> as intended to be.</a:t>
            </a:r>
            <a:endParaRPr/>
          </a:p>
          <a:p>
            <a:pPr indent="-21336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100"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100"/>
          </a:p>
        </p:txBody>
      </p:sp>
      <p:sp>
        <p:nvSpPr>
          <p:cNvPr id="206" name="Google Shape;206;p1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2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homepages.inf.ed.ac.uk/rbf/CVonline/LOCAL_COPIES/MANDUCHI1/kitten-orig.gif" id="1207" name="Google Shape;1207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124075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homepages.inf.ed.ac.uk/rbf/CVonline/LOCAL_COPIES/MANDUCHI1/kitten-filt.gif" id="1208" name="Google Shape;1208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800" y="0"/>
            <a:ext cx="2124075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homepages.inf.ed.ac.uk/rbf/CVonline/LOCAL_COPIES/MANDUCHI1/snack-orig.gif" id="1209" name="Google Shape;1209;p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286000"/>
            <a:ext cx="3171825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homepages.inf.ed.ac.uk/rbf/CVonline/LOCAL_COPIES/MANDUCHI1/snack-filt.gif" id="1210" name="Google Shape;1210;p1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00400" y="2286000"/>
            <a:ext cx="3171825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homepages.inf.ed.ac.uk/rbf/CVonline/LOCAL_COPIES/MANDUCHI1/onions-orig.gif" id="1211" name="Google Shape;1211;p1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757437"/>
            <a:ext cx="2562225" cy="2100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homepages.inf.ed.ac.uk/rbf/CVonline/LOCAL_COPIES/MANDUCHI1/onions-filt.gif" id="1212" name="Google Shape;1212;p1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67000" y="4724401"/>
            <a:ext cx="2602523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128"/>
          <p:cNvSpPr/>
          <p:nvPr/>
        </p:nvSpPr>
        <p:spPr>
          <a:xfrm>
            <a:off x="4419600" y="228600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https://homepages.inf.ed.ac.uk/rbf/CVonline/LOCAL_COPIES/MANDUCHI1/Bilateral_Filtering.html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29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Bilateral filter implementation</a:t>
            </a:r>
            <a:endParaRPr/>
          </a:p>
        </p:txBody>
      </p:sp>
      <p:sp>
        <p:nvSpPr>
          <p:cNvPr id="1219" name="Google Shape;1219;p129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lnSpcReduction="1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A bilateral filter cannot be implemented as a convolution for two reasons.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weights themselves depend on the intensity values of the original (noisy) image.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weights change from pixel to pixel.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Thus the filter is neither linear nor space-invariant</a:t>
            </a:r>
            <a:endParaRPr/>
          </a:p>
        </p:txBody>
      </p:sp>
      <p:sp>
        <p:nvSpPr>
          <p:cNvPr id="1220" name="Google Shape;1220;p12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30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Cross-bilateral filter</a:t>
            </a:r>
            <a:endParaRPr/>
          </a:p>
        </p:txBody>
      </p:sp>
      <p:sp>
        <p:nvSpPr>
          <p:cNvPr id="1226" name="Google Shape;1226;p130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Consider a noisy no-flash and a non-noisy flash image of the same scene.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latter has changes of color in the scene due to the flash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Cross-bilateral filter: apply a bilateral filter to the n0-flash image with intensity/range weights from the flash image</a:t>
            </a:r>
            <a:endParaRPr/>
          </a:p>
        </p:txBody>
      </p:sp>
      <p:sp>
        <p:nvSpPr>
          <p:cNvPr id="1227" name="Google Shape;1227;p13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3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3" name="Google Shape;1233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58496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131"/>
          <p:cNvSpPr/>
          <p:nvPr/>
        </p:nvSpPr>
        <p:spPr>
          <a:xfrm>
            <a:off x="152400" y="3733800"/>
            <a:ext cx="29322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http://hhoppe.com/flash.pdf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3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40" name="Google Shape;1240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91600" cy="3519484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32"/>
          <p:cNvSpPr/>
          <p:nvPr/>
        </p:nvSpPr>
        <p:spPr>
          <a:xfrm>
            <a:off x="609600" y="3733800"/>
            <a:ext cx="29322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http://hhoppe.com/flash.pdf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33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Staircase effect of the bilateral filter</a:t>
            </a:r>
            <a:endParaRPr/>
          </a:p>
        </p:txBody>
      </p:sp>
      <p:sp>
        <p:nvSpPr>
          <p:cNvPr id="1247" name="Google Shape;1247;p13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48" name="Google Shape;1248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356" y="1219200"/>
            <a:ext cx="7277100" cy="5131288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33"/>
          <p:cNvSpPr/>
          <p:nvPr/>
        </p:nvSpPr>
        <p:spPr>
          <a:xfrm>
            <a:off x="0" y="6375466"/>
            <a:ext cx="59087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https://people.csail.mit.edu/sparis/bf_course/course_notes.pdf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34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Staircase effect of the bilateral filter</a:t>
            </a:r>
            <a:endParaRPr/>
          </a:p>
        </p:txBody>
      </p:sp>
      <p:sp>
        <p:nvSpPr>
          <p:cNvPr id="1255" name="Google Shape;1255;p134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bilateral filter has a tendency to create artificial edges in homogenous regions.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Why? Look at a 1D example – next slide.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signal is locally concave (line joining two points is above the curve).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sp>
        <p:nvSpPr>
          <p:cNvPr id="1256" name="Google Shape;1256;p13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3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62" name="Google Shape;1262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304800"/>
            <a:ext cx="6985896" cy="51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35"/>
          <p:cNvSpPr/>
          <p:nvPr/>
        </p:nvSpPr>
        <p:spPr>
          <a:xfrm>
            <a:off x="1676400" y="5638800"/>
            <a:ext cx="655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https://hal.archives-ouvertes.fr/hal-00271143/document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36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Staircase effect of the bilateral filter</a:t>
            </a:r>
            <a:endParaRPr/>
          </a:p>
        </p:txBody>
      </p:sp>
      <p:sp>
        <p:nvSpPr>
          <p:cNvPr id="1269" name="Google Shape;1269;p136"/>
          <p:cNvSpPr txBox="1"/>
          <p:nvPr>
            <p:ph idx="1" type="body"/>
          </p:nvPr>
        </p:nvSpPr>
        <p:spPr>
          <a:xfrm>
            <a:off x="457200" y="1578125"/>
            <a:ext cx="8229600" cy="51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70000" lnSpcReduction="2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We are looking at pixels (y) whose intensities are within a range of u(x)-h to u(x)+h where h is approximately 3σ</a:t>
            </a:r>
            <a:r>
              <a:rPr baseline="-25000" lang="en-US"/>
              <a:t>r</a:t>
            </a:r>
            <a:r>
              <a:rPr lang="en-US"/>
              <a:t>.</a:t>
            </a:r>
            <a:endParaRPr/>
          </a:p>
          <a:p>
            <a:pPr indent="-206248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But the number of points such that u(x)-h &lt; u(y) &lt;= u(x) is more than the number of points for which u(x) &lt; u(y) &lt;= u(x)+h. </a:t>
            </a:r>
            <a:endParaRPr/>
          </a:p>
          <a:p>
            <a:pPr indent="-206248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So effectively, the filtered intensity value is </a:t>
            </a:r>
            <a:r>
              <a:rPr i="1" lang="en-US"/>
              <a:t>less </a:t>
            </a:r>
            <a:r>
              <a:rPr lang="en-US"/>
              <a:t>than the original intensity value u(x). </a:t>
            </a:r>
            <a:endParaRPr/>
          </a:p>
          <a:p>
            <a:pPr indent="-206248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For a locally convex signal (line joining two points is below the curve), the filtered intensity value is </a:t>
            </a:r>
            <a:r>
              <a:rPr i="1" lang="en-US"/>
              <a:t>more </a:t>
            </a:r>
            <a:r>
              <a:rPr lang="en-US"/>
              <a:t>than the original value u(x).</a:t>
            </a:r>
            <a:endParaRPr/>
          </a:p>
          <a:p>
            <a:pPr indent="-206248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At points where locally convex and locally concave parts meet (called </a:t>
            </a:r>
            <a:r>
              <a:rPr i="1" lang="en-US"/>
              <a:t>inflection </a:t>
            </a:r>
            <a:r>
              <a:rPr lang="en-US"/>
              <a:t>points), you get an </a:t>
            </a:r>
            <a:r>
              <a:rPr i="1" lang="en-US"/>
              <a:t>artificial increase in contrast</a:t>
            </a:r>
            <a:r>
              <a:rPr lang="en-US"/>
              <a:t> – causing the staircase effect. </a:t>
            </a:r>
            <a:endParaRPr/>
          </a:p>
          <a:p>
            <a:pPr indent="-206248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</p:txBody>
      </p:sp>
      <p:sp>
        <p:nvSpPr>
          <p:cNvPr id="1270" name="Google Shape;1270;p13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37"/>
          <p:cNvSpPr txBox="1"/>
          <p:nvPr>
            <p:ph type="ctrTitle"/>
          </p:nvPr>
        </p:nvSpPr>
        <p:spPr>
          <a:xfrm>
            <a:off x="685800" y="3355848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</a:pPr>
            <a:r>
              <a:rPr lang="en-US"/>
              <a:t>Bokeh Filters</a:t>
            </a:r>
            <a:endParaRPr/>
          </a:p>
        </p:txBody>
      </p:sp>
      <p:sp>
        <p:nvSpPr>
          <p:cNvPr id="1276" name="Google Shape;1276;p137"/>
          <p:cNvSpPr txBox="1"/>
          <p:nvPr>
            <p:ph idx="1" type="subTitle"/>
          </p:nvPr>
        </p:nvSpPr>
        <p:spPr>
          <a:xfrm>
            <a:off x="685800" y="1828800"/>
            <a:ext cx="8077200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18850" spcFirstLastPara="1" rIns="4570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2" name="Google Shape;2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16813"/>
            <a:ext cx="5534025" cy="58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000" y="228600"/>
            <a:ext cx="1524183" cy="3094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38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Bokeh filters</a:t>
            </a:r>
            <a:endParaRPr/>
          </a:p>
        </p:txBody>
      </p:sp>
      <p:sp>
        <p:nvSpPr>
          <p:cNvPr id="1282" name="Google Shape;1282;p138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Bokeh is an effect in photography where the main object is in focus and the rest of the scene is severely defocussed.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This produces a pleasing aesthetic effect. </a:t>
            </a:r>
            <a:endParaRPr/>
          </a:p>
        </p:txBody>
      </p:sp>
      <p:sp>
        <p:nvSpPr>
          <p:cNvPr id="1283" name="Google Shape;1283;p13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3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upload.wikimedia.org/wikipedia/commons/8/8a/Josefina_with_Bokeh.jpg" id="1289" name="Google Shape;1289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1153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139"/>
          <p:cNvSpPr/>
          <p:nvPr/>
        </p:nvSpPr>
        <p:spPr>
          <a:xfrm>
            <a:off x="228600" y="55626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https://en.wikipedia.org/wiki/Bokeh#/media/File:Josefina_with_Bokeh.jpg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4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upload.wikimedia.org/wikipedia/commons/4/40/Bahnhof_Dortmund_Brackel_Spiegeltele_DSC02359_smial_wp.jpg" id="1296" name="Google Shape;1296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686800" cy="567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140"/>
          <p:cNvSpPr/>
          <p:nvPr/>
        </p:nvSpPr>
        <p:spPr>
          <a:xfrm>
            <a:off x="1676400" y="5867400"/>
            <a:ext cx="3621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https://en.wikipedia.org/wiki/Bokeh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41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Bokeh</a:t>
            </a:r>
            <a:endParaRPr/>
          </a:p>
        </p:txBody>
      </p:sp>
      <p:sp>
        <p:nvSpPr>
          <p:cNvPr id="1303" name="Google Shape;1303;p141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amount of blur is depth dependent. 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Certain areas are in focus, the rest are not and lie in a “circle of confusion”.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depth of field of a camera is the region where the circle of confusion has a size less than the resolution of the human eye.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sp>
        <p:nvSpPr>
          <p:cNvPr id="1304" name="Google Shape;1304;p14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4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upload.wikimedia.org/wikipedia/commons/thumb/3/3f/Circles_of_confusion_lens_diagram.svg/280px-Circles_of_confusion_lens_diagram.svg.png" id="1310" name="Google Shape;1310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"/>
            <a:ext cx="4343400" cy="36143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3/38/DOF-ShallowDepthofField.jpg" id="1311" name="Google Shape;1311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400" y="152400"/>
            <a:ext cx="4162425" cy="2993439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42"/>
          <p:cNvSpPr txBox="1"/>
          <p:nvPr/>
        </p:nvSpPr>
        <p:spPr>
          <a:xfrm>
            <a:off x="4876800" y="3352800"/>
            <a:ext cx="2514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Shallow depth of field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13" name="Google Shape;1313;p142"/>
          <p:cNvSpPr/>
          <p:nvPr/>
        </p:nvSpPr>
        <p:spPr>
          <a:xfrm>
            <a:off x="2362200" y="4114800"/>
            <a:ext cx="3621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https://en.wikipedia.org/wiki/Bokeh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43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Bokeh</a:t>
            </a:r>
            <a:endParaRPr/>
          </a:p>
        </p:txBody>
      </p:sp>
      <p:sp>
        <p:nvSpPr>
          <p:cNvPr id="1319" name="Google Shape;1319;p143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62500" lnSpcReduction="2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Bokeh characteristics may be quantified by examining the image's </a:t>
            </a:r>
            <a:r>
              <a:rPr lang="en-US" u="sng">
                <a:solidFill>
                  <a:schemeClr val="hlink"/>
                </a:solidFill>
                <a:hlinkClick r:id="rId3"/>
              </a:rPr>
              <a:t>circle of confusion</a:t>
            </a:r>
            <a:r>
              <a:rPr lang="en-US"/>
              <a:t>. In out-of-focus areas, each point of light becomes an image of the aperture, generally a more or less round disc. </a:t>
            </a:r>
            <a:endParaRPr/>
          </a:p>
          <a:p>
            <a:pPr indent="-2184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Bokeh can be simulated by </a:t>
            </a:r>
            <a:r>
              <a:rPr lang="en-US" u="sng">
                <a:solidFill>
                  <a:schemeClr val="hlink"/>
                </a:solidFill>
                <a:hlinkClick r:id="rId4"/>
              </a:rPr>
              <a:t>convolving</a:t>
            </a:r>
            <a:r>
              <a:rPr lang="en-US"/>
              <a:t> the image with a </a:t>
            </a:r>
            <a:r>
              <a:rPr lang="en-US" u="sng">
                <a:solidFill>
                  <a:schemeClr val="hlink"/>
                </a:solidFill>
                <a:hlinkClick r:id="rId5"/>
              </a:rPr>
              <a:t>kernel</a:t>
            </a:r>
            <a:r>
              <a:rPr lang="en-US"/>
              <a:t> that corresponds to the image of an out-of-focus point source taken with a real camera. </a:t>
            </a:r>
            <a:endParaRPr/>
          </a:p>
          <a:p>
            <a:pPr indent="-2184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Unlike conventional convolution, this convolution has a kernel that depends on the distance of each image point and – at least in principle – has to include image points that are occluded by objects in the foreground.</a:t>
            </a:r>
            <a:r>
              <a:rPr baseline="30000" lang="en-US" u="sng">
                <a:solidFill>
                  <a:schemeClr val="hlink"/>
                </a:solidFill>
                <a:hlinkClick r:id="rId6"/>
              </a:rPr>
              <a:t>[28]</a:t>
            </a:r>
            <a:r>
              <a:rPr lang="en-US"/>
              <a:t> </a:t>
            </a:r>
            <a:endParaRPr/>
          </a:p>
          <a:p>
            <a:pPr indent="-2184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Also, bokeh is not just any blur. To a first approximation, defocus blur is convolution by a uniform </a:t>
            </a:r>
            <a:r>
              <a:rPr lang="en-US" u="sng">
                <a:solidFill>
                  <a:schemeClr val="hlink"/>
                </a:solidFill>
                <a:hlinkClick r:id="rId7"/>
              </a:rPr>
              <a:t>disk</a:t>
            </a:r>
            <a:r>
              <a:rPr lang="en-US"/>
              <a:t>, a more computationally intensive operation than the "standard" </a:t>
            </a:r>
            <a:r>
              <a:rPr lang="en-US" u="sng">
                <a:solidFill>
                  <a:schemeClr val="hlink"/>
                </a:solidFill>
                <a:hlinkClick r:id="rId8"/>
              </a:rPr>
              <a:t>Gaussian blur</a:t>
            </a:r>
            <a:r>
              <a:rPr lang="en-US"/>
              <a:t>; the former produces sharp circles around highlights whereas the latter is a much softer effect.</a:t>
            </a:r>
            <a:endParaRPr/>
          </a:p>
          <a:p>
            <a:pPr indent="-2184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2184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</p:txBody>
      </p:sp>
      <p:sp>
        <p:nvSpPr>
          <p:cNvPr id="1320" name="Google Shape;1320;p14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4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upload.wikimedia.org/wikipedia/commons/a/ac/Faux-bokeh-comparison.jpg" id="1326" name="Google Shape;1326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600"/>
            <a:ext cx="7715250" cy="419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44"/>
          <p:cNvSpPr/>
          <p:nvPr/>
        </p:nvSpPr>
        <p:spPr>
          <a:xfrm>
            <a:off x="228600" y="4572000"/>
            <a:ext cx="4572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From left to right: an original photo with no bokeh or blur; the same photo with synthetic bokeh effect applied to its background; the same photo with </a:t>
            </a:r>
            <a:r>
              <a:rPr b="0" i="0" lang="en-US" sz="18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Gaussian blur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 applied to its background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28" name="Google Shape;1328;p144"/>
          <p:cNvSpPr/>
          <p:nvPr/>
        </p:nvSpPr>
        <p:spPr>
          <a:xfrm>
            <a:off x="2514600" y="6248400"/>
            <a:ext cx="3621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https://en.wikipedia.org/wiki/Bokeh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4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34" name="Google Shape;1334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319" y="381000"/>
            <a:ext cx="8145494" cy="54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145"/>
          <p:cNvSpPr txBox="1"/>
          <p:nvPr/>
        </p:nvSpPr>
        <p:spPr>
          <a:xfrm>
            <a:off x="463100" y="5981050"/>
            <a:ext cx="78435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Source: </a:t>
            </a:r>
            <a:r>
              <a:rPr lang="en-US" sz="19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https://web.ics.purdue.edu/~tmcgraw/papers/dof_mcgraw_2014.pdf</a:t>
            </a:r>
            <a:r>
              <a:rPr lang="en-U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sz="19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Power-Law (Gamma) Transformation</a:t>
            </a:r>
            <a:endParaRPr/>
          </a:p>
        </p:txBody>
      </p:sp>
      <p:sp>
        <p:nvSpPr>
          <p:cNvPr id="219" name="Google Shape;219;p15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aforementioned transformation is called </a:t>
            </a:r>
            <a:r>
              <a:rPr b="1" lang="en-US"/>
              <a:t>gamma correction.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It is performed internally by the display system (oblivious to the end-user).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Power-law transformations are also used for general “contrast enhancement” apart from gamma correction. </a:t>
            </a:r>
            <a:endParaRPr/>
          </a:p>
        </p:txBody>
      </p:sp>
      <p:sp>
        <p:nvSpPr>
          <p:cNvPr id="220" name="Google Shape;220;p1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" name="Google Shape;22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12" y="0"/>
            <a:ext cx="5105400" cy="664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7400" y="-1"/>
            <a:ext cx="1524000" cy="5160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3" name="Google Shape;2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934" y="104278"/>
            <a:ext cx="6278384" cy="624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00" y="228600"/>
            <a:ext cx="1600200" cy="3363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Contrast Stretching</a:t>
            </a:r>
            <a:endParaRPr/>
          </a:p>
        </p:txBody>
      </p:sp>
      <p:sp>
        <p:nvSpPr>
          <p:cNvPr id="240" name="Google Shape;240;p18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85000" lnSpcReduction="2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Low-contrast images occur due to poor lighting or low dynamic range of the camera sensor.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Contrast stretching expands the intensity range in an image so that it spans the full intensity range of the display medium. 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For example suppose image I has range from [r</a:t>
            </a:r>
            <a:r>
              <a:rPr baseline="-25000" lang="en-US"/>
              <a:t>min</a:t>
            </a:r>
            <a:r>
              <a:rPr lang="en-US"/>
              <a:t>, r</a:t>
            </a:r>
            <a:r>
              <a:rPr baseline="-25000" lang="en-US"/>
              <a:t>max</a:t>
            </a:r>
            <a:r>
              <a:rPr lang="en-US"/>
              <a:t>] whereas the range of the device is [0,L]. 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In the most basic form of contrast stretching, we perform: s(r) = (L-1)(r- r</a:t>
            </a:r>
            <a:r>
              <a:rPr baseline="-25000" lang="en-US"/>
              <a:t>min</a:t>
            </a:r>
            <a:r>
              <a:rPr lang="en-US"/>
              <a:t>)/(r</a:t>
            </a:r>
            <a:r>
              <a:rPr baseline="-25000" lang="en-US"/>
              <a:t>max</a:t>
            </a:r>
            <a:r>
              <a:rPr lang="en-US"/>
              <a:t>- r</a:t>
            </a:r>
            <a:r>
              <a:rPr baseline="-25000" lang="en-US"/>
              <a:t>min</a:t>
            </a:r>
            <a:r>
              <a:rPr lang="en-US"/>
              <a:t>) so that  r</a:t>
            </a:r>
            <a:r>
              <a:rPr baseline="-25000" lang="en-US"/>
              <a:t>min</a:t>
            </a:r>
            <a:r>
              <a:rPr lang="en-US"/>
              <a:t> is mapped to 0 and r</a:t>
            </a:r>
            <a:r>
              <a:rPr baseline="-25000" lang="en-US"/>
              <a:t>max </a:t>
            </a:r>
            <a:r>
              <a:rPr lang="en-US"/>
              <a:t>is mapped to L-1.</a:t>
            </a:r>
            <a:endParaRPr/>
          </a:p>
        </p:txBody>
      </p:sp>
      <p:sp>
        <p:nvSpPr>
          <p:cNvPr id="241" name="Google Shape;241;p1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7" name="Google Shape;2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533400"/>
            <a:ext cx="5410200" cy="536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000" y="533400"/>
            <a:ext cx="1427516" cy="385598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9"/>
          <p:cNvSpPr txBox="1"/>
          <p:nvPr/>
        </p:nvSpPr>
        <p:spPr>
          <a:xfrm>
            <a:off x="3505200" y="3276600"/>
            <a:ext cx="2667000" cy="28623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762000" y="381000"/>
            <a:ext cx="2667000" cy="28623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6477000" y="4572000"/>
            <a:ext cx="2057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Ignore the yellowed out images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Intensity transformations</a:t>
            </a:r>
            <a:endParaRPr/>
          </a:p>
        </p:txBody>
      </p:sp>
      <p:sp>
        <p:nvSpPr>
          <p:cNvPr id="123" name="Google Shape;123;p2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85000" lnSpcReduction="1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Consider an image I(x,y).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An </a:t>
            </a:r>
            <a:r>
              <a:rPr b="1" lang="en-US"/>
              <a:t>intensity transformation</a:t>
            </a:r>
            <a:r>
              <a:rPr lang="en-US"/>
              <a:t> refers to the transformation applied to individual image intensities to yield a transformed image of the form: J(x,y) = T(I(x,y)) where T(.) is a transformation operator.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For example: J(x,y) = [I(x,y)]</a:t>
            </a:r>
            <a:r>
              <a:rPr baseline="30000" lang="en-US"/>
              <a:t>2</a:t>
            </a:r>
            <a:r>
              <a:rPr lang="en-US"/>
              <a:t> or J(x,y) = I(x,y)-I(x,y+1)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In the latter case, the transformation makes use of other pixel values, usually from the neighborhood of the pixel (x,y).</a:t>
            </a:r>
            <a:endParaRPr/>
          </a:p>
        </p:txBody>
      </p:sp>
      <p:sp>
        <p:nvSpPr>
          <p:cNvPr id="124" name="Google Shape;124;p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Bit-plane slicing</a:t>
            </a:r>
            <a:endParaRPr/>
          </a:p>
        </p:txBody>
      </p:sp>
      <p:sp>
        <p:nvSpPr>
          <p:cNvPr id="257" name="Google Shape;257;p20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Pixel values are usually 8-bit integers in photographic images.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Thus at each pixel location, we have 8 bits defined. 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Such an image can be considered as being composed of eight 1-bit planes – each plane being a binary image. </a:t>
            </a:r>
            <a:endParaRPr/>
          </a:p>
        </p:txBody>
      </p:sp>
      <p:sp>
        <p:nvSpPr>
          <p:cNvPr id="258" name="Google Shape;258;p2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4" name="Google Shape;26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52400"/>
            <a:ext cx="4365625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1238" y="138112"/>
            <a:ext cx="1003300" cy="65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" y="2044700"/>
            <a:ext cx="7988300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Bit slicing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381000" y="1524000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92500" lnSpcReduction="2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From the previous example, we see that the first 4 most significant bits carry most of the image information.</a:t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The 4 least significant bits carry less information and mostly subtle texture, even resembling noise.</a:t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One can compress an image (with some loss!) by using the most significant bits from Q’ to Q, as follows:</a:t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</p:txBody>
      </p:sp>
      <p:sp>
        <p:nvSpPr>
          <p:cNvPr id="273" name="Google Shape;273;p2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4" name="Google Shape;27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5791200"/>
            <a:ext cx="3276600" cy="94366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2"/>
          <p:cNvSpPr txBox="1"/>
          <p:nvPr/>
        </p:nvSpPr>
        <p:spPr>
          <a:xfrm>
            <a:off x="5334000" y="6096000"/>
            <a:ext cx="2362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k-th bit-plane image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76" name="Google Shape;276;p22"/>
          <p:cNvCxnSpPr>
            <a:endCxn id="275" idx="1"/>
          </p:cNvCxnSpPr>
          <p:nvPr/>
        </p:nvCxnSpPr>
        <p:spPr>
          <a:xfrm flipH="1" rot="10800000">
            <a:off x="3657600" y="6286500"/>
            <a:ext cx="1676400" cy="190500"/>
          </a:xfrm>
          <a:prstGeom prst="straightConnector1">
            <a:avLst/>
          </a:prstGeom>
          <a:noFill/>
          <a:ln cap="flat" cmpd="sng" w="635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2" name="Google Shape;2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52400"/>
            <a:ext cx="8507413" cy="21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Parameter selection in image enhancement</a:t>
            </a:r>
            <a:endParaRPr/>
          </a:p>
        </p:txBody>
      </p:sp>
      <p:sp>
        <p:nvSpPr>
          <p:cNvPr id="288" name="Google Shape;288;p24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All aforementioned techniques are intended to improve the (subjective) visual appeal of the image.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choice of various parameters in these techniques (eg: γin power-law) therefore depends on the user.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It can be considered creative user choice. 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sp>
        <p:nvSpPr>
          <p:cNvPr id="289" name="Google Shape;289;p2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Parameter selection in image enchancement</a:t>
            </a:r>
            <a:endParaRPr/>
          </a:p>
        </p:txBody>
      </p:sp>
      <p:sp>
        <p:nvSpPr>
          <p:cNvPr id="295" name="Google Shape;295;p25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Here image enhancement differs from image restoration (which we will study later in a different chapter).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In the latter, we model a degradation phenomenon (eg: image blurring) and seek to inverts its effect.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sp>
        <p:nvSpPr>
          <p:cNvPr id="296" name="Google Shape;296;p2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Histogram equalization</a:t>
            </a:r>
            <a:endParaRPr/>
          </a:p>
        </p:txBody>
      </p:sp>
      <p:sp>
        <p:nvSpPr>
          <p:cNvPr id="302" name="Google Shape;302;p26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A method to improve image contrast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pic>
        <p:nvPicPr>
          <p:cNvPr descr="http://upload.wikimedia.org/wikipedia/commons/thumb/0/08/Unequalized_Hawkes_Bay_NZ.jpg/300px-Unequalized_Hawkes_Bay_NZ.jpg" id="303" name="Google Shape;30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2514600"/>
            <a:ext cx="2857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upload.wikimedia.org/wikipedia/commons/thumb/4/4e/Unequalized_Histogram.svg/300px-Unequalized_Histogram.svg.png" id="304" name="Google Shape;30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0" y="2515354"/>
            <a:ext cx="2857500" cy="1790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upload.wikimedia.org/wikipedia/commons/thumb/b/bd/Equalized_Hawkes_Bay_NZ.jpg/300px-Equalized_Hawkes_Bay_NZ.jpg" id="305" name="Google Shape;30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" y="4648200"/>
            <a:ext cx="2857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upload.wikimedia.org/wikipedia/commons/thumb/3/34/Equalized_Histogram.svg/300px-Equalized_Histogram.svg.png" id="306" name="Google Shape;30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25655" y="4621794"/>
            <a:ext cx="285750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6"/>
          <p:cNvSpPr txBox="1"/>
          <p:nvPr/>
        </p:nvSpPr>
        <p:spPr>
          <a:xfrm>
            <a:off x="6672027" y="2971800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Low contrast image: histogram is narrow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6667500" y="4549106"/>
            <a:ext cx="24003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High contrast image: histogram is more spread out!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Image has higher dynamic range – details more clearly visible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0" y="0"/>
            <a:ext cx="6400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http://en.wikipedia.org/wiki/Histogram_equalization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Histogram equalization</a:t>
            </a:r>
            <a:endParaRPr/>
          </a:p>
        </p:txBody>
      </p:sp>
      <p:sp>
        <p:nvSpPr>
          <p:cNvPr id="316" name="Google Shape;316;p27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85000" lnSpcReduction="2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Seeks to apply an intensity transformation to the pixel intensities of a low-contrast image so as to convert it into one with a (nearly) </a:t>
            </a:r>
            <a:r>
              <a:rPr b="1" lang="en-US"/>
              <a:t>uniform histogram</a:t>
            </a:r>
            <a:r>
              <a:rPr lang="en-US"/>
              <a:t>.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A uniform histogram is a histogram with Q bins where the probability mass in each bin is 1/Q. 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Principle: images with uniform histogram (or more spread out histograms) will have better contrast.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Consider </a:t>
            </a:r>
            <a:r>
              <a:rPr i="1" lang="en-US"/>
              <a:t>S</a:t>
            </a:r>
            <a:r>
              <a:rPr lang="en-US"/>
              <a:t> = T(</a:t>
            </a:r>
            <a:r>
              <a:rPr i="1" lang="en-US"/>
              <a:t>R</a:t>
            </a:r>
            <a:r>
              <a:rPr lang="en-US"/>
              <a:t>), where </a:t>
            </a:r>
            <a:r>
              <a:rPr i="1" lang="en-US"/>
              <a:t>R</a:t>
            </a:r>
            <a:r>
              <a:rPr lang="en-US"/>
              <a:t> = random variable standing for intensity in the original image (assume </a:t>
            </a:r>
            <a:r>
              <a:rPr i="1" lang="en-US"/>
              <a:t>r</a:t>
            </a:r>
            <a:r>
              <a:rPr lang="en-US"/>
              <a:t> lies from 0 to L-1). 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</p:txBody>
      </p:sp>
      <p:sp>
        <p:nvSpPr>
          <p:cNvPr id="317" name="Google Shape;317;p2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3" name="Google Shape;32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268" y="-1"/>
            <a:ext cx="4047731" cy="6884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9439" y="152400"/>
            <a:ext cx="4874561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Histogram equalization</a:t>
            </a:r>
            <a:endParaRPr/>
          </a:p>
        </p:txBody>
      </p:sp>
      <p:sp>
        <p:nvSpPr>
          <p:cNvPr id="330" name="Google Shape;330;p29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85000" lnSpcReduction="2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Consider </a:t>
            </a:r>
            <a:r>
              <a:rPr i="1" lang="en-US"/>
              <a:t>S</a:t>
            </a:r>
            <a:r>
              <a:rPr lang="en-US"/>
              <a:t> = T(</a:t>
            </a:r>
            <a:r>
              <a:rPr i="1" lang="en-US"/>
              <a:t>R</a:t>
            </a:r>
            <a:r>
              <a:rPr lang="en-US"/>
              <a:t>), where </a:t>
            </a:r>
            <a:r>
              <a:rPr i="1" lang="en-US"/>
              <a:t>R</a:t>
            </a:r>
            <a:r>
              <a:rPr lang="en-US"/>
              <a:t> = random variable standing for intensity in the original image (assume </a:t>
            </a:r>
            <a:r>
              <a:rPr i="1" lang="en-US"/>
              <a:t>R</a:t>
            </a:r>
            <a:r>
              <a:rPr lang="en-US"/>
              <a:t> lies from 0 to L-1).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S stands for the transformed random variable.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The values that S and R acquire are denoted as s, r respectively.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In particular, we are interested in T which satisfies the following two conditions: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Noto Sans Symbols"/>
              <a:buChar char="⮚"/>
            </a:pPr>
            <a:r>
              <a:rPr lang="en-US"/>
              <a:t> It should be strictly monotonically increasing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Noto Sans Symbols"/>
              <a:buChar char="⮚"/>
            </a:pPr>
            <a:r>
              <a:rPr lang="en-US"/>
              <a:t>If 0 &lt;= r &lt;= L-1, then 0 &lt;= T(r) &lt;= L-1 as well.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Noto Sans Symbols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</p:txBody>
      </p:sp>
      <p:sp>
        <p:nvSpPr>
          <p:cNvPr id="331" name="Google Shape;331;p2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Image Enhancement</a:t>
            </a:r>
            <a:endParaRPr/>
          </a:p>
        </p:txBody>
      </p:sp>
      <p:sp>
        <p:nvSpPr>
          <p:cNvPr id="130" name="Google Shape;130;p3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Defined as the process of manipulating image intensities, so that the resulting image is </a:t>
            </a:r>
            <a:r>
              <a:rPr b="1" lang="en-US"/>
              <a:t>more visually suitable</a:t>
            </a:r>
            <a:r>
              <a:rPr lang="en-US"/>
              <a:t> for a specific application.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quality of an image enhancement algorithm is judged by the </a:t>
            </a:r>
            <a:r>
              <a:rPr b="1" lang="en-US"/>
              <a:t>perception</a:t>
            </a:r>
            <a:r>
              <a:rPr lang="en-US"/>
              <a:t> of the end-user.</a:t>
            </a:r>
            <a:endParaRPr/>
          </a:p>
        </p:txBody>
      </p:sp>
      <p:sp>
        <p:nvSpPr>
          <p:cNvPr id="131" name="Google Shape;131;p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0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Segway: Probability refresher</a:t>
            </a:r>
            <a:endParaRPr/>
          </a:p>
        </p:txBody>
      </p:sp>
      <p:sp>
        <p:nvSpPr>
          <p:cNvPr id="337" name="Google Shape;337;p30"/>
          <p:cNvSpPr txBox="1"/>
          <p:nvPr>
            <p:ph idx="1" type="body"/>
          </p:nvPr>
        </p:nvSpPr>
        <p:spPr>
          <a:xfrm>
            <a:off x="228600" y="1447800"/>
            <a:ext cx="8610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◼"/>
            </a:pPr>
            <a:r>
              <a:rPr lang="en-US" sz="2100"/>
              <a:t>A random variable is the outcome of a randomized experiment.</a:t>
            </a:r>
            <a:endParaRPr/>
          </a:p>
          <a:p>
            <a:pPr indent="-21336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100"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◼"/>
            </a:pPr>
            <a:r>
              <a:rPr lang="en-US" sz="2100"/>
              <a:t>Eg: the number of heads appearing in N independent coin tosses, the time at which the first head appears in N independent coin tosses, etc.</a:t>
            </a:r>
            <a:endParaRPr/>
          </a:p>
          <a:p>
            <a:pPr indent="-21336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100"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◼"/>
            </a:pPr>
            <a:r>
              <a:rPr lang="en-US" sz="2100"/>
              <a:t>A random variable is denoted by upper case alphabets and its values with lower cases.</a:t>
            </a:r>
            <a:endParaRPr/>
          </a:p>
          <a:p>
            <a:pPr indent="-21336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100"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◼"/>
            </a:pPr>
            <a:r>
              <a:rPr lang="en-US" sz="2100"/>
              <a:t>A random variable may be discrete or continuous valued. </a:t>
            </a:r>
            <a:endParaRPr/>
          </a:p>
          <a:p>
            <a:pPr indent="-21336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100"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◼"/>
            </a:pPr>
            <a:r>
              <a:rPr lang="en-US" sz="2100"/>
              <a:t>It is characterized by its Probability density function (PDF) in continuous cases or its Probability mass function (PMF) in discrete cases.  </a:t>
            </a:r>
            <a:endParaRPr/>
          </a:p>
          <a:p>
            <a:pPr indent="-21336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100"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◼"/>
            </a:pPr>
            <a:r>
              <a:rPr lang="en-US" sz="2100"/>
              <a:t>Denoted as p</a:t>
            </a:r>
            <a:r>
              <a:rPr baseline="-25000" lang="en-US" sz="2100"/>
              <a:t>R</a:t>
            </a:r>
            <a:r>
              <a:rPr lang="en-US" sz="2100"/>
              <a:t>(r) – acquires values between 0 and 1 and integrates to 1.</a:t>
            </a:r>
            <a:endParaRPr/>
          </a:p>
          <a:p>
            <a:pPr indent="-21336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100"/>
          </a:p>
        </p:txBody>
      </p:sp>
      <p:sp>
        <p:nvSpPr>
          <p:cNvPr id="338" name="Google Shape;338;p3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Histogram equalization</a:t>
            </a:r>
            <a:endParaRPr/>
          </a:p>
        </p:txBody>
      </p:sp>
      <p:sp>
        <p:nvSpPr>
          <p:cNvPr id="344" name="Google Shape;344;p31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monotonicity condition prevents artifacts due to intensity reversals.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second condition prevents change of the intensity range of the image.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sp>
        <p:nvSpPr>
          <p:cNvPr id="345" name="Google Shape;345;p3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Histogram equalization</a:t>
            </a:r>
            <a:endParaRPr/>
          </a:p>
        </p:txBody>
      </p:sp>
      <p:sp>
        <p:nvSpPr>
          <p:cNvPr id="351" name="Google Shape;351;p32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If </a:t>
            </a:r>
            <a:r>
              <a:rPr b="1" lang="en-US"/>
              <a:t>R</a:t>
            </a:r>
            <a:r>
              <a:rPr lang="en-US"/>
              <a:t> has a probability density p</a:t>
            </a:r>
            <a:r>
              <a:rPr baseline="-25000" lang="en-US"/>
              <a:t>R</a:t>
            </a:r>
            <a:r>
              <a:rPr lang="en-US"/>
              <a:t>(r), then S has the following probability density: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Consider the following transformation: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    </a:t>
            </a:r>
            <a:endParaRPr/>
          </a:p>
        </p:txBody>
      </p:sp>
      <p:pic>
        <p:nvPicPr>
          <p:cNvPr id="352" name="Google Shape;35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2895600"/>
            <a:ext cx="4751388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000" y="4800600"/>
            <a:ext cx="487045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2"/>
          <p:cNvSpPr txBox="1"/>
          <p:nvPr/>
        </p:nvSpPr>
        <p:spPr>
          <a:xfrm>
            <a:off x="6705600" y="4876800"/>
            <a:ext cx="2438400" cy="1754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Cumulative distribution function (cdf) of R. It satisfies the monotonicity as well as range-based criteria mentioned earlier.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5" name="Google Shape;355;p32"/>
          <p:cNvSpPr txBox="1"/>
          <p:nvPr/>
        </p:nvSpPr>
        <p:spPr>
          <a:xfrm>
            <a:off x="5326125" y="2824350"/>
            <a:ext cx="3768600" cy="1169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Called “</a:t>
            </a:r>
            <a:r>
              <a:rPr lang="en-US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</a:t>
            </a:r>
            <a:r>
              <a:rPr b="0" i="0" lang="en-US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ransformation of random variables” (eg: </a:t>
            </a:r>
            <a:r>
              <a:rPr b="0" i="0" lang="en-US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https://www.math.arizona.edu/~jwatkins/f-transform.pdf</a:t>
            </a:r>
            <a:r>
              <a:rPr b="0" i="0" lang="en-US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)</a:t>
            </a:r>
            <a:endParaRPr b="0" i="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This formula requires T(r) to be one-one and hence monotonically increasing (or decreasing)</a:t>
            </a:r>
            <a:endParaRPr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6" name="Google Shape;356;p3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p32"/>
          <p:cNvSpPr/>
          <p:nvPr/>
        </p:nvSpPr>
        <p:spPr>
          <a:xfrm>
            <a:off x="4114800" y="4876800"/>
            <a:ext cx="1905000" cy="1295400"/>
          </a:xfrm>
          <a:prstGeom prst="rect">
            <a:avLst/>
          </a:prstGeom>
          <a:noFill/>
          <a:ln cap="flat" cmpd="sng" w="9525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8" name="Google Shape;358;p32"/>
          <p:cNvSpPr/>
          <p:nvPr/>
        </p:nvSpPr>
        <p:spPr>
          <a:xfrm>
            <a:off x="6096000" y="5257800"/>
            <a:ext cx="5334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3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Histogram equalization</a:t>
            </a:r>
            <a:endParaRPr/>
          </a:p>
        </p:txBody>
      </p:sp>
      <p:sp>
        <p:nvSpPr>
          <p:cNvPr id="364" name="Google Shape;364;p33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Then, we can show that the probability density of S is given as: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Thus S has a uniform PDF, </a:t>
            </a:r>
            <a:r>
              <a:rPr b="1" lang="en-US"/>
              <a:t>independent</a:t>
            </a:r>
            <a:r>
              <a:rPr lang="en-US"/>
              <a:t> of the original PDF of R. </a:t>
            </a:r>
            <a:endParaRPr/>
          </a:p>
        </p:txBody>
      </p:sp>
      <p:pic>
        <p:nvPicPr>
          <p:cNvPr id="365" name="Google Shape;36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971800"/>
            <a:ext cx="6118058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2" name="Google Shape;37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0"/>
            <a:ext cx="8437061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"/>
          <p:cNvSpPr txBox="1"/>
          <p:nvPr>
            <p:ph type="title"/>
          </p:nvPr>
        </p:nvSpPr>
        <p:spPr>
          <a:xfrm>
            <a:off x="3810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Histogram equalization</a:t>
            </a:r>
            <a:endParaRPr/>
          </a:p>
        </p:txBody>
      </p:sp>
      <p:sp>
        <p:nvSpPr>
          <p:cNvPr id="378" name="Google Shape;378;p35"/>
          <p:cNvSpPr txBox="1"/>
          <p:nvPr>
            <p:ph idx="1" type="body"/>
          </p:nvPr>
        </p:nvSpPr>
        <p:spPr>
          <a:xfrm>
            <a:off x="457200" y="1600200"/>
            <a:ext cx="8229600" cy="3916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◼"/>
            </a:pPr>
            <a:r>
              <a:rPr lang="en-US" sz="2000"/>
              <a:t>Thus to perform this procedure, replace intensity value r in an image by the cumulative density (cdf) of r, times the maximum intensity level in the image minus 1!</a:t>
            </a:r>
            <a:endParaRPr sz="2000"/>
          </a:p>
        </p:txBody>
      </p:sp>
      <p:pic>
        <p:nvPicPr>
          <p:cNvPr descr="http://www.udel.edu/biology/Wags/b617/digital/digital14.gif" id="379" name="Google Shape;37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844312"/>
            <a:ext cx="4743450" cy="401368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5"/>
          <p:cNvSpPr/>
          <p:nvPr/>
        </p:nvSpPr>
        <p:spPr>
          <a:xfrm>
            <a:off x="5257800" y="4114800"/>
            <a:ext cx="3124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http://www.udel.edu/biology/Wags/b617/digital/digital14.gif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1" name="Google Shape;381;p3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7" name="Google Shape;38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1" y="226277"/>
            <a:ext cx="4381500" cy="583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6172200"/>
            <a:ext cx="7771322" cy="520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Histogram equalization</a:t>
            </a:r>
            <a:endParaRPr/>
          </a:p>
        </p:txBody>
      </p:sp>
      <p:sp>
        <p:nvSpPr>
          <p:cNvPr id="394" name="Google Shape;394;p37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When you implement this, we change the integrals to a discrete summation.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Thus we have: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Thus you go to each pixel with value r</a:t>
            </a:r>
            <a:r>
              <a:rPr baseline="-25000" lang="en-US"/>
              <a:t>k</a:t>
            </a:r>
            <a:r>
              <a:rPr lang="en-US"/>
              <a:t>, replace it by s</a:t>
            </a:r>
            <a:r>
              <a:rPr baseline="-25000" lang="en-US"/>
              <a:t>k</a:t>
            </a:r>
            <a:r>
              <a:rPr lang="en-US"/>
              <a:t>, and repeat this for every intensity value r</a:t>
            </a:r>
            <a:r>
              <a:rPr baseline="-25000" lang="en-US"/>
              <a:t>k</a:t>
            </a:r>
            <a:r>
              <a:rPr lang="en-US"/>
              <a:t>.</a:t>
            </a:r>
            <a:endParaRPr/>
          </a:p>
        </p:txBody>
      </p:sp>
      <p:pic>
        <p:nvPicPr>
          <p:cNvPr id="395" name="Google Shape;39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3276600"/>
            <a:ext cx="4114800" cy="105895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6086475" cy="36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925" y="3888463"/>
            <a:ext cx="607695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Histogram equalization</a:t>
            </a:r>
            <a:endParaRPr/>
          </a:p>
        </p:txBody>
      </p:sp>
      <p:sp>
        <p:nvSpPr>
          <p:cNvPr id="409" name="Google Shape;409;p39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discrete histogram of an equalized image is more spread out. But it is not exactly uniform.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Why? 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Font typeface="Corbel"/>
              <a:buChar char="-"/>
            </a:pPr>
            <a:r>
              <a:rPr lang="en-US"/>
              <a:t>Quantization (rounding off) of intensity values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Font typeface="Corbel"/>
              <a:buChar char="-"/>
            </a:pPr>
            <a:r>
              <a:rPr lang="en-US"/>
              <a:t>Intensity range missing in the original image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sp>
        <p:nvSpPr>
          <p:cNvPr id="410" name="Google Shape;410;p3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Popular image transformations</a:t>
            </a:r>
            <a:endParaRPr/>
          </a:p>
        </p:txBody>
      </p:sp>
      <p:sp>
        <p:nvSpPr>
          <p:cNvPr id="137" name="Google Shape;137;p4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Image Negatives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Logarithm and Power Law transformations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Contrast Stretching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Bit-plane slicing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Histogram Equalization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Histogram Specification</a:t>
            </a:r>
            <a:endParaRPr/>
          </a:p>
        </p:txBody>
      </p:sp>
      <p:sp>
        <p:nvSpPr>
          <p:cNvPr id="138" name="Google Shape;138;p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miro.medium.com/max/1446/1*viAG1o-BgIiTONVav0likA.jpeg" id="416" name="Google Shape;41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701155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miro.medium.com/max/2116/1*t3J_oaW6POrgMrAafE1UQw.png" id="417" name="Google Shape;41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3800" y="0"/>
            <a:ext cx="38100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0"/>
          <p:cNvSpPr/>
          <p:nvPr/>
        </p:nvSpPr>
        <p:spPr>
          <a:xfrm>
            <a:off x="457200" y="48006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https://towardsdatascience.com/histogram-matching-ee3a67b4cbc1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1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Histogram specification (also called matching)</a:t>
            </a:r>
            <a:endParaRPr/>
          </a:p>
        </p:txBody>
      </p:sp>
      <p:sp>
        <p:nvSpPr>
          <p:cNvPr id="424" name="Google Shape;424;p41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Apply an intensity transformation to an existing image so that the resultant image has </a:t>
            </a:r>
            <a:r>
              <a:rPr b="1" lang="en-US"/>
              <a:t>some</a:t>
            </a:r>
            <a:r>
              <a:rPr lang="en-US"/>
              <a:t> pre-specified histogram (perhaps corresponding to some other image).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Equalization – special case of specification where the pre-specified histogram is the uniform histogram!</a:t>
            </a:r>
            <a:endParaRPr/>
          </a:p>
        </p:txBody>
      </p:sp>
      <p:sp>
        <p:nvSpPr>
          <p:cNvPr id="425" name="Google Shape;425;p4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2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Histogram specification</a:t>
            </a:r>
            <a:endParaRPr/>
          </a:p>
        </p:txBody>
      </p:sp>
      <p:sp>
        <p:nvSpPr>
          <p:cNvPr id="431" name="Google Shape;431;p42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Let p</a:t>
            </a:r>
            <a:r>
              <a:rPr baseline="-25000" lang="en-US"/>
              <a:t>R</a:t>
            </a:r>
            <a:r>
              <a:rPr lang="en-US"/>
              <a:t>(r) = histogram of the original image.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Let p</a:t>
            </a:r>
            <a:r>
              <a:rPr baseline="-25000" lang="en-US"/>
              <a:t>Z</a:t>
            </a:r>
            <a:r>
              <a:rPr lang="en-US"/>
              <a:t>(z) = pre-specified histogram.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We apply the following transformation to r:</a:t>
            </a:r>
            <a:endParaRPr/>
          </a:p>
        </p:txBody>
      </p:sp>
      <p:pic>
        <p:nvPicPr>
          <p:cNvPr id="432" name="Google Shape;43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900" y="3352800"/>
            <a:ext cx="6413500" cy="339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42"/>
          <p:cNvCxnSpPr/>
          <p:nvPr/>
        </p:nvCxnSpPr>
        <p:spPr>
          <a:xfrm flipH="1">
            <a:off x="3581400" y="3276600"/>
            <a:ext cx="1828800" cy="3124200"/>
          </a:xfrm>
          <a:prstGeom prst="straightConnector1">
            <a:avLst/>
          </a:prstGeom>
          <a:noFill/>
          <a:ln cap="flat" cmpd="sng" w="254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34" name="Google Shape;434;p4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3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Histogram specification</a:t>
            </a:r>
            <a:endParaRPr/>
          </a:p>
        </p:txBody>
      </p:sp>
      <p:sp>
        <p:nvSpPr>
          <p:cNvPr id="440" name="Google Shape;440;p43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pdf of the transformed image will be p</a:t>
            </a:r>
            <a:r>
              <a:rPr baseline="-25000" lang="en-US"/>
              <a:t>Z</a:t>
            </a:r>
            <a:r>
              <a:rPr lang="en-US"/>
              <a:t>(z).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Problem: the specified histogram needs to be chosen carefully – by trial and error.</a:t>
            </a:r>
            <a:endParaRPr/>
          </a:p>
        </p:txBody>
      </p:sp>
      <p:sp>
        <p:nvSpPr>
          <p:cNvPr id="441" name="Google Shape;441;p4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4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Proof</a:t>
            </a:r>
            <a:endParaRPr/>
          </a:p>
        </p:txBody>
      </p:sp>
      <p:sp>
        <p:nvSpPr>
          <p:cNvPr id="447" name="Google Shape;447;p4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8" name="Google Shape;44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524000"/>
            <a:ext cx="6327775" cy="210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940175"/>
            <a:ext cx="7977188" cy="1604963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4"/>
          <p:cNvSpPr txBox="1"/>
          <p:nvPr/>
        </p:nvSpPr>
        <p:spPr>
          <a:xfrm>
            <a:off x="4267200" y="5638800"/>
            <a:ext cx="1132500" cy="369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Chain rule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451" name="Google Shape;451;p44"/>
          <p:cNvCxnSpPr/>
          <p:nvPr/>
        </p:nvCxnSpPr>
        <p:spPr>
          <a:xfrm flipH="1" rot="-5400000">
            <a:off x="3810000" y="4800600"/>
            <a:ext cx="990600" cy="685800"/>
          </a:xfrm>
          <a:prstGeom prst="straightConnector1">
            <a:avLst/>
          </a:prstGeom>
          <a:noFill/>
          <a:ln cap="flat" cmpd="sng" w="381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52" name="Google Shape;452;p44"/>
          <p:cNvSpPr txBox="1"/>
          <p:nvPr/>
        </p:nvSpPr>
        <p:spPr>
          <a:xfrm>
            <a:off x="1447800" y="5791200"/>
            <a:ext cx="2133600" cy="646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Inverse function theorem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453" name="Google Shape;453;p44"/>
          <p:cNvCxnSpPr/>
          <p:nvPr/>
        </p:nvCxnSpPr>
        <p:spPr>
          <a:xfrm flipH="1">
            <a:off x="2286000" y="5181600"/>
            <a:ext cx="914400" cy="609600"/>
          </a:xfrm>
          <a:prstGeom prst="straightConnector1">
            <a:avLst/>
          </a:prstGeom>
          <a:noFill/>
          <a:ln cap="flat" cmpd="sng" w="381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54" name="Google Shape;454;p44"/>
          <p:cNvSpPr txBox="1"/>
          <p:nvPr/>
        </p:nvSpPr>
        <p:spPr>
          <a:xfrm>
            <a:off x="6006000" y="5500200"/>
            <a:ext cx="2793000" cy="923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Recall that G</a:t>
            </a:r>
            <a:r>
              <a:rPr baseline="30000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-1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(T(r)) = z from 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previous slide. Also G’(z) = (L-1)p</a:t>
            </a:r>
            <a:r>
              <a:rPr baseline="-25000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(z)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455" name="Google Shape;455;p44"/>
          <p:cNvCxnSpPr/>
          <p:nvPr/>
        </p:nvCxnSpPr>
        <p:spPr>
          <a:xfrm>
            <a:off x="5819450" y="5106075"/>
            <a:ext cx="772500" cy="441300"/>
          </a:xfrm>
          <a:prstGeom prst="straightConnector1">
            <a:avLst/>
          </a:prstGeom>
          <a:noFill/>
          <a:ln cap="flat" cmpd="sng" w="381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Histogram specification</a:t>
            </a:r>
            <a:endParaRPr/>
          </a:p>
        </p:txBody>
      </p:sp>
      <p:sp>
        <p:nvSpPr>
          <p:cNvPr id="461" name="Google Shape;461;p45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92500" lnSpcReduction="2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Let R be the image which needs to be transformed so that its histogram will now resemble the histogram of image Z.</a:t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Compute p</a:t>
            </a:r>
            <a:r>
              <a:rPr baseline="-25000" lang="en-US"/>
              <a:t>R</a:t>
            </a:r>
            <a:r>
              <a:rPr lang="en-US"/>
              <a:t>(</a:t>
            </a:r>
            <a:r>
              <a:rPr i="1" lang="en-US"/>
              <a:t>r</a:t>
            </a:r>
            <a:r>
              <a:rPr lang="en-US"/>
              <a:t>) and p</a:t>
            </a:r>
            <a:r>
              <a:rPr baseline="-25000" lang="en-US"/>
              <a:t>Z</a:t>
            </a:r>
            <a:r>
              <a:rPr lang="en-US"/>
              <a:t>(</a:t>
            </a:r>
            <a:r>
              <a:rPr i="1" lang="en-US"/>
              <a:t>z</a:t>
            </a:r>
            <a:r>
              <a:rPr lang="en-US"/>
              <a:t>).</a:t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Compute the functions </a:t>
            </a:r>
            <a:r>
              <a:rPr i="1" lang="en-US"/>
              <a:t>s</a:t>
            </a:r>
            <a:r>
              <a:rPr lang="en-US"/>
              <a:t> = T(</a:t>
            </a:r>
            <a:r>
              <a:rPr i="1" lang="en-US"/>
              <a:t>r</a:t>
            </a:r>
            <a:r>
              <a:rPr lang="en-US"/>
              <a:t>) and G(</a:t>
            </a:r>
            <a:r>
              <a:rPr i="1" lang="en-US"/>
              <a:t>z</a:t>
            </a:r>
            <a:r>
              <a:rPr lang="en-US"/>
              <a:t>). Then compute G</a:t>
            </a:r>
            <a:r>
              <a:rPr baseline="30000" lang="en-US"/>
              <a:t>-1</a:t>
            </a:r>
            <a:r>
              <a:rPr lang="en-US"/>
              <a:t>(</a:t>
            </a:r>
            <a:r>
              <a:rPr i="1" lang="en-US"/>
              <a:t>s</a:t>
            </a:r>
            <a:r>
              <a:rPr lang="en-US"/>
              <a:t>) .</a:t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The histogram of the transformed image containing values G</a:t>
            </a:r>
            <a:r>
              <a:rPr baseline="30000" lang="en-US"/>
              <a:t>-1</a:t>
            </a:r>
            <a:r>
              <a:rPr lang="en-US"/>
              <a:t>(</a:t>
            </a:r>
            <a:r>
              <a:rPr i="1" lang="en-US"/>
              <a:t>s</a:t>
            </a:r>
            <a:r>
              <a:rPr lang="en-US"/>
              <a:t>) will have PDF p</a:t>
            </a:r>
            <a:r>
              <a:rPr baseline="-25000" lang="en-US"/>
              <a:t>Z</a:t>
            </a:r>
            <a:r>
              <a:rPr lang="en-US"/>
              <a:t>(</a:t>
            </a:r>
            <a:r>
              <a:rPr i="1" lang="en-US"/>
              <a:t>z</a:t>
            </a:r>
            <a:r>
              <a:rPr lang="en-US"/>
              <a:t>).</a:t>
            </a:r>
            <a:endParaRPr/>
          </a:p>
        </p:txBody>
      </p:sp>
      <p:sp>
        <p:nvSpPr>
          <p:cNvPr id="462" name="Google Shape;462;p4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57163"/>
            <a:ext cx="5541823" cy="289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853" y="0"/>
            <a:ext cx="4143375" cy="2981325"/>
          </a:xfrm>
          <a:prstGeom prst="rect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69" name="Google Shape;469;p46"/>
          <p:cNvSpPr txBox="1"/>
          <p:nvPr/>
        </p:nvSpPr>
        <p:spPr>
          <a:xfrm>
            <a:off x="7086600" y="2514600"/>
            <a:ext cx="1447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Equalization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70" name="Google Shape;47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171825"/>
            <a:ext cx="5686425" cy="3609975"/>
          </a:xfrm>
          <a:prstGeom prst="rect">
            <a:avLst/>
          </a:prstGeom>
          <a:noFill/>
          <a:ln cap="flat" cmpd="sng" w="9525">
            <a:solidFill>
              <a:schemeClr val="dk1">
                <a:alpha val="4941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71" name="Google Shape;471;p4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72" name="Google Shape;472;p46"/>
          <p:cNvCxnSpPr/>
          <p:nvPr/>
        </p:nvCxnSpPr>
        <p:spPr>
          <a:xfrm>
            <a:off x="1295400" y="3810000"/>
            <a:ext cx="1905000" cy="304800"/>
          </a:xfrm>
          <a:prstGeom prst="straightConnector1">
            <a:avLst/>
          </a:prstGeom>
          <a:noFill/>
          <a:ln cap="flat" cmpd="sng" w="381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73" name="Google Shape;473;p46"/>
          <p:cNvCxnSpPr/>
          <p:nvPr/>
        </p:nvCxnSpPr>
        <p:spPr>
          <a:xfrm rot="-5400000">
            <a:off x="2895600" y="3352800"/>
            <a:ext cx="1371600" cy="1588"/>
          </a:xfrm>
          <a:prstGeom prst="straightConnector1">
            <a:avLst/>
          </a:prstGeom>
          <a:noFill/>
          <a:ln cap="flat" cmpd="sng" w="381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7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Histogram specification versus equalization</a:t>
            </a:r>
            <a:endParaRPr/>
          </a:p>
        </p:txBody>
      </p:sp>
      <p:sp>
        <p:nvSpPr>
          <p:cNvPr id="479" name="Google Shape;479;p47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85000" lnSpcReduction="2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Histogram equalization produces an image with a washed out appearance.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Why?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The original image histogram has a number of dark pixels, followed by an empty range, and a moderate number of bright pixels. 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HE maps a narrow interval of dark pixels to the brighter side of the grayscale range (see the associated transformation function on the previous slide), causing a washed out appearance. </a:t>
            </a:r>
            <a:endParaRPr/>
          </a:p>
        </p:txBody>
      </p:sp>
      <p:sp>
        <p:nvSpPr>
          <p:cNvPr id="480" name="Google Shape;480;p4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8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Histogram specification versus equalization</a:t>
            </a:r>
            <a:endParaRPr/>
          </a:p>
        </p:txBody>
      </p:sp>
      <p:sp>
        <p:nvSpPr>
          <p:cNvPr id="486" name="Google Shape;486;p48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92500" lnSpcReduction="1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We want a target histogram which has a smoother transition from dark to light pixels. </a:t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Hence the particular histogram chosen on the previous slides. </a:t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Notice that this produces an image with improved appearance.</a:t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Read example 3.9 of the textbook by Gonzalez.</a:t>
            </a:r>
            <a:endParaRPr/>
          </a:p>
        </p:txBody>
      </p:sp>
      <p:sp>
        <p:nvSpPr>
          <p:cNvPr id="487" name="Google Shape;487;p4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miro.medium.com/max/1446/1*cbgEHnGOojOY3leGrGRq1Q.jpeg" id="493" name="Google Shape;49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2930458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miro.medium.com/max/1446/1*viAG1o-BgIiTONVav0likA.jpeg" id="494" name="Google Shape;49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1800" y="1"/>
            <a:ext cx="2743200" cy="3445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miro.medium.com/max/1952/1*ksZCuBe_lFzIwnCZA3dLhg.png" id="495" name="Google Shape;495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1200" y="-1"/>
            <a:ext cx="2895600" cy="3417757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9"/>
          <p:cNvSpPr/>
          <p:nvPr/>
        </p:nvSpPr>
        <p:spPr>
          <a:xfrm>
            <a:off x="2209800" y="38862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https://towardsdatascience.com/histogram-matching-ee3a67b4cbc1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Image Negatives</a:t>
            </a:r>
            <a:endParaRPr/>
          </a:p>
        </p:txBody>
      </p:sp>
      <p:sp>
        <p:nvSpPr>
          <p:cNvPr id="144" name="Google Shape;144;p5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Let an image have intensity range [0,</a:t>
            </a:r>
            <a:r>
              <a:rPr i="1" lang="en-US"/>
              <a:t>L</a:t>
            </a:r>
            <a:r>
              <a:rPr lang="en-US"/>
              <a:t>-1].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negative transformation has the form </a:t>
            </a:r>
            <a:r>
              <a:rPr i="1" lang="en-US"/>
              <a:t>s</a:t>
            </a:r>
            <a:r>
              <a:rPr lang="en-US"/>
              <a:t>(</a:t>
            </a:r>
            <a:r>
              <a:rPr i="1" lang="en-US"/>
              <a:t>r</a:t>
            </a:r>
            <a:r>
              <a:rPr lang="en-US"/>
              <a:t>)=</a:t>
            </a:r>
            <a:r>
              <a:rPr i="1" lang="en-US"/>
              <a:t>L</a:t>
            </a:r>
            <a:r>
              <a:rPr lang="en-US"/>
              <a:t>-1-</a:t>
            </a:r>
            <a:r>
              <a:rPr i="1" lang="en-US"/>
              <a:t>r</a:t>
            </a:r>
            <a:r>
              <a:rPr lang="en-US"/>
              <a:t> where </a:t>
            </a:r>
            <a:r>
              <a:rPr i="1" lang="en-US"/>
              <a:t>s</a:t>
            </a:r>
            <a:r>
              <a:rPr lang="en-US"/>
              <a:t>,</a:t>
            </a:r>
            <a:r>
              <a:rPr i="1" lang="en-US"/>
              <a:t>r</a:t>
            </a:r>
            <a:r>
              <a:rPr lang="en-US"/>
              <a:t> = output, input intensity level.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This reverses the intensity levels of an image – equivalent of a photographic negative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This can produce an enhancing effect – to enhance grayish detail on dark background. </a:t>
            </a:r>
            <a:endParaRPr/>
          </a:p>
        </p:txBody>
      </p:sp>
      <p:sp>
        <p:nvSpPr>
          <p:cNvPr id="145" name="Google Shape;145;p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0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502" name="Google Shape;502;p5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3" name="Google Shape;50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00200"/>
            <a:ext cx="8367532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1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Discrete Representation</a:t>
            </a:r>
            <a:endParaRPr/>
          </a:p>
        </p:txBody>
      </p:sp>
      <p:sp>
        <p:nvSpPr>
          <p:cNvPr id="509" name="Google Shape;509;p5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0" name="Google Shape;51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676400"/>
            <a:ext cx="3962400" cy="2584254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1"/>
          <p:cNvSpPr txBox="1"/>
          <p:nvPr/>
        </p:nvSpPr>
        <p:spPr>
          <a:xfrm>
            <a:off x="381000" y="4724400"/>
            <a:ext cx="67056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inverse of G is computed via a lookup table. In practice, one evaluates G at all integer values from 0 to L-1.  We use the stored values of G to find the integer z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q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such that G(z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q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) is closest to s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for each s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value.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7" name="Google Shape;51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191000"/>
            <a:ext cx="2724706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4267200"/>
            <a:ext cx="1371600" cy="210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0"/>
            <a:ext cx="4673374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6800" y="0"/>
            <a:ext cx="1371600" cy="309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3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Trial and error</a:t>
            </a:r>
            <a:endParaRPr/>
          </a:p>
        </p:txBody>
      </p:sp>
      <p:sp>
        <p:nvSpPr>
          <p:cNvPr id="526" name="Google Shape;526;p53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92500" lnSpcReduction="2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HE and HS are both image enhancement methods.</a:t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The choice of whether to use HE or HS, or which histogram to use for the specification in HS, are left to trial and error.</a:t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There is no universal way of specifying a histogram for HS. </a:t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In fact, HE or HS can be even be done at a “local” level – see next slide. </a:t>
            </a:r>
            <a:endParaRPr/>
          </a:p>
        </p:txBody>
      </p:sp>
      <p:sp>
        <p:nvSpPr>
          <p:cNvPr id="527" name="Google Shape;527;p5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4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Local Histogram Equalization</a:t>
            </a:r>
            <a:endParaRPr/>
          </a:p>
        </p:txBody>
      </p:sp>
      <p:sp>
        <p:nvSpPr>
          <p:cNvPr id="533" name="Google Shape;533;p54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85000" lnSpcReduction="2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HE/HS – studied so far – are </a:t>
            </a:r>
            <a:r>
              <a:rPr b="1" lang="en-US"/>
              <a:t>global</a:t>
            </a:r>
            <a:r>
              <a:rPr lang="en-US"/>
              <a:t> methods, i.e. pixel intensities are modified by a transformation function affected by intensity values of the </a:t>
            </a:r>
            <a:r>
              <a:rPr b="1" lang="en-US"/>
              <a:t>entire</a:t>
            </a:r>
            <a:r>
              <a:rPr lang="en-US"/>
              <a:t> image.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This approach sometimes does not enhance details in small areas of an image. 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Because the number of pixels in small image areas may have an insufficient influence on the global transformation.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Solution: devise transformations based on local histograms. </a:t>
            </a:r>
            <a:endParaRPr/>
          </a:p>
        </p:txBody>
      </p:sp>
      <p:sp>
        <p:nvSpPr>
          <p:cNvPr id="534" name="Google Shape;534;p5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Local (also called Adaptive) Histogram Equalization</a:t>
            </a:r>
            <a:endParaRPr/>
          </a:p>
        </p:txBody>
      </p:sp>
      <p:sp>
        <p:nvSpPr>
          <p:cNvPr id="540" name="Google Shape;540;p55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62500" lnSpcReduction="2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Define a symmetrical neighborhood N(x,y) around any pixel (x,y).</a:t>
            </a:r>
            <a:endParaRPr/>
          </a:p>
          <a:p>
            <a:pPr indent="-2184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The neighborhood is typically rectangular and has size (say) K x K.</a:t>
            </a:r>
            <a:endParaRPr/>
          </a:p>
          <a:p>
            <a:pPr indent="-2184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At each (x,y), compute the histogram of intensity values confined to N(x,y).</a:t>
            </a:r>
            <a:endParaRPr/>
          </a:p>
          <a:p>
            <a:pPr indent="-2184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Compute a transformation based on this local histogram using either HE or HS.</a:t>
            </a:r>
            <a:endParaRPr/>
          </a:p>
          <a:p>
            <a:pPr indent="-2184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Replace the intensity value of only (x,y) by the transformed intensity.</a:t>
            </a:r>
            <a:endParaRPr/>
          </a:p>
          <a:p>
            <a:pPr indent="-2184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Repeat for the entire image. </a:t>
            </a:r>
            <a:endParaRPr/>
          </a:p>
          <a:p>
            <a:pPr indent="-2184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See example on next slide – where global HE (GHE) is unable to enhance the local details in the black squares, but local HE (LHE) with a window size of 3 x 3 is. </a:t>
            </a:r>
            <a:endParaRPr/>
          </a:p>
        </p:txBody>
      </p:sp>
      <p:sp>
        <p:nvSpPr>
          <p:cNvPr id="541" name="Google Shape;541;p5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7" name="Google Shape;54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"/>
            <a:ext cx="880842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miro.medium.com/max/830/1*FXQg3ai1tNE09SYvmLxTlQ.png" id="548" name="Google Shape;54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733685"/>
            <a:ext cx="7543800" cy="312431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6"/>
          <p:cNvSpPr txBox="1"/>
          <p:nvPr/>
        </p:nvSpPr>
        <p:spPr>
          <a:xfrm>
            <a:off x="7162800" y="4572000"/>
            <a:ext cx="1600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Adaptive means same as local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50" name="Google Shape;550;p56"/>
          <p:cNvSpPr/>
          <p:nvPr/>
        </p:nvSpPr>
        <p:spPr>
          <a:xfrm>
            <a:off x="990600" y="6488668"/>
            <a:ext cx="7391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https://towardsdatascience.com/histogram-equalization-5d1013626e64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nput image." id="556" name="Google Shape;55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4419600" cy="33189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lobal histogram equalization." id="557" name="Google Shape;55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352800"/>
            <a:ext cx="4464652" cy="3352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7"/>
          <p:cNvSpPr txBox="1"/>
          <p:nvPr/>
        </p:nvSpPr>
        <p:spPr>
          <a:xfrm>
            <a:off x="4953000" y="914400"/>
            <a:ext cx="2438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Original Image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59" name="Google Shape;559;p57"/>
          <p:cNvSpPr txBox="1"/>
          <p:nvPr/>
        </p:nvSpPr>
        <p:spPr>
          <a:xfrm>
            <a:off x="4953000" y="3733800"/>
            <a:ext cx="24384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Global histogram-equalized image (see next slide for the results with local HE)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60" name="Google Shape;560;p57"/>
          <p:cNvSpPr/>
          <p:nvPr/>
        </p:nvSpPr>
        <p:spPr>
          <a:xfrm>
            <a:off x="4648200" y="1371600"/>
            <a:ext cx="40543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https://cromwell-intl.com/3d/histogram/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61" name="Google Shape;561;p57"/>
          <p:cNvSpPr/>
          <p:nvPr/>
        </p:nvSpPr>
        <p:spPr>
          <a:xfrm>
            <a:off x="2209800" y="4191000"/>
            <a:ext cx="1295400" cy="76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62" name="Google Shape;562;p57"/>
          <p:cNvSpPr/>
          <p:nvPr/>
        </p:nvSpPr>
        <p:spPr>
          <a:xfrm>
            <a:off x="2057400" y="762000"/>
            <a:ext cx="1295400" cy="76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calized histogram equalization, radius of 100 pixels." id="568" name="Google Shape;56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4495800" cy="33761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calized histogram equalization, radius of 50 pixels." id="569" name="Google Shape;56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352801"/>
            <a:ext cx="4495800" cy="33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8"/>
          <p:cNvSpPr txBox="1"/>
          <p:nvPr/>
        </p:nvSpPr>
        <p:spPr>
          <a:xfrm>
            <a:off x="4648200" y="1524000"/>
            <a:ext cx="24384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Local histogram-equalized image (size 100 x 100)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71" name="Google Shape;571;p58"/>
          <p:cNvSpPr txBox="1"/>
          <p:nvPr/>
        </p:nvSpPr>
        <p:spPr>
          <a:xfrm>
            <a:off x="4800600" y="3886200"/>
            <a:ext cx="24384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Local histogram-equalized image (size 50 x 50)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72" name="Google Shape;572;p58"/>
          <p:cNvSpPr txBox="1"/>
          <p:nvPr/>
        </p:nvSpPr>
        <p:spPr>
          <a:xfrm>
            <a:off x="4876800" y="5257800"/>
            <a:ext cx="36576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Ignore the fact that these are color images because color image HE is slightly different  and we will study it later. Concentrate on the advantages of local over global.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73" name="Google Shape;573;p58"/>
          <p:cNvSpPr/>
          <p:nvPr/>
        </p:nvSpPr>
        <p:spPr>
          <a:xfrm>
            <a:off x="2209800" y="4191000"/>
            <a:ext cx="1295400" cy="76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74" name="Google Shape;574;p58"/>
          <p:cNvSpPr/>
          <p:nvPr/>
        </p:nvSpPr>
        <p:spPr>
          <a:xfrm>
            <a:off x="2133600" y="838200"/>
            <a:ext cx="1295400" cy="76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9"/>
          <p:cNvSpPr txBox="1"/>
          <p:nvPr>
            <p:ph type="ctrTitle"/>
          </p:nvPr>
        </p:nvSpPr>
        <p:spPr>
          <a:xfrm>
            <a:off x="685800" y="3355848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</a:pPr>
            <a:r>
              <a:rPr lang="en-US"/>
              <a:t>Spatial Filters</a:t>
            </a:r>
            <a:endParaRPr/>
          </a:p>
        </p:txBody>
      </p:sp>
      <p:sp>
        <p:nvSpPr>
          <p:cNvPr id="580" name="Google Shape;580;p59"/>
          <p:cNvSpPr txBox="1"/>
          <p:nvPr>
            <p:ph idx="1" type="subTitle"/>
          </p:nvPr>
        </p:nvSpPr>
        <p:spPr>
          <a:xfrm>
            <a:off x="685800" y="1828800"/>
            <a:ext cx="8077200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18850" spcFirstLastPara="1" rIns="4570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274013" cy="426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152400"/>
            <a:ext cx="181861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0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Local Spatial Filters</a:t>
            </a:r>
            <a:endParaRPr/>
          </a:p>
        </p:txBody>
      </p:sp>
      <p:sp>
        <p:nvSpPr>
          <p:cNvPr id="586" name="Google Shape;586;p60"/>
          <p:cNvSpPr txBox="1"/>
          <p:nvPr>
            <p:ph idx="1" type="body"/>
          </p:nvPr>
        </p:nvSpPr>
        <p:spPr>
          <a:xfrm>
            <a:off x="381000" y="1447800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77500" lnSpcReduction="2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Change pixel values based on some weighted combination of pixels from a small (often rectangular) neighborhood around the pixel.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This is represented as follows:</a:t>
            </a:r>
            <a:endParaRPr/>
          </a:p>
          <a:p>
            <a:pPr indent="-194056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194056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194056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The formula is applied for each pixel (x,y)</a:t>
            </a:r>
            <a:r>
              <a:rPr b="1" lang="en-US"/>
              <a:t> </a:t>
            </a:r>
            <a:r>
              <a:rPr lang="en-US"/>
              <a:t>in the pixel domain, using the input signal values.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The output consists of a new “filtered” image g. In most cases, the new values do not replace the values in the original image f. 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The </a:t>
            </a:r>
            <a:r>
              <a:rPr b="1" lang="en-US"/>
              <a:t>weights</a:t>
            </a:r>
            <a:r>
              <a:rPr lang="en-US"/>
              <a:t> in w and the </a:t>
            </a:r>
            <a:r>
              <a:rPr b="1" lang="en-US"/>
              <a:t>neighborhood size </a:t>
            </a:r>
            <a:r>
              <a:rPr lang="en-US"/>
              <a:t>are both characteristic features of the filter. 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</p:txBody>
      </p:sp>
      <p:pic>
        <p:nvPicPr>
          <p:cNvPr id="587" name="Google Shape;58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2743200"/>
            <a:ext cx="4238897" cy="83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8" name="Google Shape;588;p60"/>
          <p:cNvCxnSpPr/>
          <p:nvPr/>
        </p:nvCxnSpPr>
        <p:spPr>
          <a:xfrm>
            <a:off x="3962400" y="2971800"/>
            <a:ext cx="1981200" cy="1588"/>
          </a:xfrm>
          <a:prstGeom prst="straightConnector1">
            <a:avLst/>
          </a:prstGeom>
          <a:noFill/>
          <a:ln cap="flat" cmpd="sng" w="254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89" name="Google Shape;589;p60"/>
          <p:cNvSpPr txBox="1"/>
          <p:nvPr/>
        </p:nvSpPr>
        <p:spPr>
          <a:xfrm>
            <a:off x="5943600" y="2819400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Input image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0" name="Google Shape;590;p60"/>
          <p:cNvSpPr txBox="1"/>
          <p:nvPr/>
        </p:nvSpPr>
        <p:spPr>
          <a:xfrm>
            <a:off x="0" y="2895600"/>
            <a:ext cx="14696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Output image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91" name="Google Shape;591;p60"/>
          <p:cNvCxnSpPr/>
          <p:nvPr/>
        </p:nvCxnSpPr>
        <p:spPr>
          <a:xfrm flipH="1">
            <a:off x="762000" y="3168134"/>
            <a:ext cx="381000" cy="32266"/>
          </a:xfrm>
          <a:prstGeom prst="straightConnector1">
            <a:avLst/>
          </a:prstGeom>
          <a:noFill/>
          <a:ln cap="flat" cmpd="sng" w="254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92" name="Google Shape;592;p60"/>
          <p:cNvSpPr txBox="1"/>
          <p:nvPr/>
        </p:nvSpPr>
        <p:spPr>
          <a:xfrm>
            <a:off x="5943600" y="3200400"/>
            <a:ext cx="1295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Weights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93" name="Google Shape;593;p60"/>
          <p:cNvCxnSpPr/>
          <p:nvPr/>
        </p:nvCxnSpPr>
        <p:spPr>
          <a:xfrm>
            <a:off x="3200400" y="3352800"/>
            <a:ext cx="2667000" cy="1588"/>
          </a:xfrm>
          <a:prstGeom prst="straightConnector1">
            <a:avLst/>
          </a:prstGeom>
          <a:noFill/>
          <a:ln cap="flat" cmpd="sng" w="254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94" name="Google Shape;594;p6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1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Local Spatial Filters</a:t>
            </a:r>
            <a:endParaRPr/>
          </a:p>
        </p:txBody>
      </p:sp>
      <p:sp>
        <p:nvSpPr>
          <p:cNvPr id="600" name="Google Shape;600;p61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If the operation performed on the image pixels is linear, we call it a linear filter, otherwise we call it a non-linear filter.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filtered image is generated as the center of the filter (w(0,0)) visits each pixel (x,y) of the input image f. </a:t>
            </a:r>
            <a:endParaRPr/>
          </a:p>
        </p:txBody>
      </p:sp>
      <p:sp>
        <p:nvSpPr>
          <p:cNvPr id="601" name="Google Shape;601;p6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2" name="Google Shape;60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5422900"/>
            <a:ext cx="8524875" cy="124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2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Local Spatial Filters</a:t>
            </a:r>
            <a:endParaRPr/>
          </a:p>
        </p:txBody>
      </p:sp>
      <p:sp>
        <p:nvSpPr>
          <p:cNvPr id="608" name="Google Shape;608;p62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Note: in order to apply a filter to an image, it will usually require zero-padding to accommodate border areas. </a:t>
            </a:r>
            <a:endParaRPr/>
          </a:p>
        </p:txBody>
      </p:sp>
      <p:sp>
        <p:nvSpPr>
          <p:cNvPr id="609" name="Google Shape;609;p6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0" name="Google Shape;610;p62"/>
          <p:cNvSpPr/>
          <p:nvPr/>
        </p:nvSpPr>
        <p:spPr>
          <a:xfrm>
            <a:off x="1600200" y="3886200"/>
            <a:ext cx="1447800" cy="1295400"/>
          </a:xfrm>
          <a:prstGeom prst="rect">
            <a:avLst/>
          </a:prstGeom>
          <a:solidFill>
            <a:schemeClr val="accent1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1" name="Google Shape;611;p62"/>
          <p:cNvSpPr/>
          <p:nvPr/>
        </p:nvSpPr>
        <p:spPr>
          <a:xfrm>
            <a:off x="1371600" y="3733800"/>
            <a:ext cx="457200" cy="381000"/>
          </a:xfrm>
          <a:prstGeom prst="rect">
            <a:avLst/>
          </a:prstGeom>
          <a:noFill/>
          <a:ln cap="flat" cmpd="thickThin" w="48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612" name="Google Shape;612;p62"/>
          <p:cNvCxnSpPr/>
          <p:nvPr/>
        </p:nvCxnSpPr>
        <p:spPr>
          <a:xfrm flipH="1" rot="10800000">
            <a:off x="1524000" y="3276600"/>
            <a:ext cx="1066800" cy="609600"/>
          </a:xfrm>
          <a:prstGeom prst="straightConnector1">
            <a:avLst/>
          </a:prstGeom>
          <a:noFill/>
          <a:ln cap="flat" cmpd="sng" w="381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13" name="Google Shape;613;p62"/>
          <p:cNvSpPr txBox="1"/>
          <p:nvPr/>
        </p:nvSpPr>
        <p:spPr>
          <a:xfrm>
            <a:off x="1981200" y="4419600"/>
            <a:ext cx="990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Image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4" name="Google Shape;614;p62"/>
          <p:cNvSpPr txBox="1"/>
          <p:nvPr/>
        </p:nvSpPr>
        <p:spPr>
          <a:xfrm>
            <a:off x="221400" y="3733800"/>
            <a:ext cx="990600" cy="646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Filter mask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0" name="Google Shape;62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0"/>
            <a:ext cx="5943601" cy="6417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6248400"/>
            <a:ext cx="8214319" cy="480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4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Correlation and convolution</a:t>
            </a:r>
            <a:endParaRPr/>
          </a:p>
        </p:txBody>
      </p:sp>
      <p:sp>
        <p:nvSpPr>
          <p:cNvPr id="627" name="Google Shape;627;p64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lnSpcReduction="1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Local spatial filters involve one of two operations: correlation and convolution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b="1" lang="en-US"/>
              <a:t>Correlation</a:t>
            </a:r>
            <a:r>
              <a:rPr lang="en-US"/>
              <a:t> = moving a filter mask (2D array consisting of filter weights) over the image and computing the sum of products at each location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This is identical to the previous mathematical formula. </a:t>
            </a:r>
            <a:endParaRPr/>
          </a:p>
        </p:txBody>
      </p:sp>
      <p:sp>
        <p:nvSpPr>
          <p:cNvPr id="628" name="Google Shape;628;p6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Correlation and convolution</a:t>
            </a:r>
            <a:endParaRPr/>
          </a:p>
        </p:txBody>
      </p:sp>
      <p:sp>
        <p:nvSpPr>
          <p:cNvPr id="634" name="Google Shape;634;p65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b="1" lang="en-US"/>
              <a:t>Convolution</a:t>
            </a:r>
            <a:r>
              <a:rPr lang="en-US"/>
              <a:t> = identical to correlation except that the filter is </a:t>
            </a:r>
            <a:r>
              <a:rPr b="1" lang="en-US"/>
              <a:t>first rotated by 180 degrees </a:t>
            </a:r>
            <a:r>
              <a:rPr lang="en-US"/>
              <a:t>(in both X and Y directions if it is in 2D) before moving over the image and computing sum of products. </a:t>
            </a:r>
            <a:endParaRPr/>
          </a:p>
        </p:txBody>
      </p:sp>
      <p:sp>
        <p:nvSpPr>
          <p:cNvPr id="635" name="Google Shape;635;p6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1" name="Google Shape;64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5230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6"/>
          <p:cNvSpPr txBox="1"/>
          <p:nvPr/>
        </p:nvSpPr>
        <p:spPr>
          <a:xfrm>
            <a:off x="7185150" y="1209350"/>
            <a:ext cx="1828800" cy="1200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For a filter of size m (in 1D), pad with m-1 zeros on either side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7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Correlation and convolution</a:t>
            </a:r>
            <a:endParaRPr/>
          </a:p>
        </p:txBody>
      </p:sp>
      <p:sp>
        <p:nvSpPr>
          <p:cNvPr id="648" name="Google Shape;648;p67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85000" lnSpcReduction="1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In the preceding example, we consider a 1D image with all zeros except a single one  - called a </a:t>
            </a:r>
            <a:r>
              <a:rPr b="1" lang="en-US"/>
              <a:t>unit impulse</a:t>
            </a:r>
            <a:r>
              <a:rPr lang="en-US"/>
              <a:t> (or a </a:t>
            </a:r>
            <a:r>
              <a:rPr b="1" lang="en-US"/>
              <a:t>Kronecker delta</a:t>
            </a:r>
            <a:r>
              <a:rPr lang="en-US"/>
              <a:t>) function.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The result of correlation with a filter with mask </a:t>
            </a:r>
            <a:r>
              <a:rPr i="1" lang="en-US"/>
              <a:t>w</a:t>
            </a:r>
            <a:r>
              <a:rPr lang="en-US"/>
              <a:t> is a reverse copy of </a:t>
            </a:r>
            <a:r>
              <a:rPr i="1" lang="en-US"/>
              <a:t>w</a:t>
            </a:r>
            <a:r>
              <a:rPr lang="en-US"/>
              <a:t>, centered at the location of the impulse.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The result of convolution with a filter with mask </a:t>
            </a:r>
            <a:r>
              <a:rPr i="1" lang="en-US"/>
              <a:t>w</a:t>
            </a:r>
            <a:r>
              <a:rPr lang="en-US"/>
              <a:t> is a copy of </a:t>
            </a:r>
            <a:r>
              <a:rPr i="1" lang="en-US"/>
              <a:t>w</a:t>
            </a:r>
            <a:r>
              <a:rPr lang="en-US"/>
              <a:t>, centered at the location of the impulse.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We will see the same result on the next slide in 2D.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</p:txBody>
      </p:sp>
      <p:sp>
        <p:nvSpPr>
          <p:cNvPr id="649" name="Google Shape;649;p6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5" name="Google Shape;65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086600" cy="682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00" y="0"/>
            <a:ext cx="1981200" cy="3037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9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Correlation and convolution</a:t>
            </a:r>
            <a:endParaRPr/>
          </a:p>
        </p:txBody>
      </p:sp>
      <p:sp>
        <p:nvSpPr>
          <p:cNvPr id="662" name="Google Shape;662;p6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3" name="Google Shape;66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676400"/>
            <a:ext cx="5132614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69"/>
          <p:cNvSpPr txBox="1"/>
          <p:nvPr/>
        </p:nvSpPr>
        <p:spPr>
          <a:xfrm>
            <a:off x="5898925" y="1743675"/>
            <a:ext cx="2438400" cy="923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Correlation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(denoted by an empty asterisk in the book)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65" name="Google Shape;665;p69"/>
          <p:cNvSpPr txBox="1"/>
          <p:nvPr/>
        </p:nvSpPr>
        <p:spPr>
          <a:xfrm>
            <a:off x="5898925" y="2776838"/>
            <a:ext cx="2438400" cy="923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Convolution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(denoted by a solid black asterisk in the book)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66" name="Google Shape;666;p69"/>
          <p:cNvSpPr txBox="1"/>
          <p:nvPr/>
        </p:nvSpPr>
        <p:spPr>
          <a:xfrm>
            <a:off x="457200" y="3810000"/>
            <a:ext cx="73152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Notes: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The negative signs in the formula for the convolution, which represents flipping by 180 degrees. You would get similar formulae in 1D as well.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Intuitively: correlation between a mask and a unit impulse signal yields a reversed copy of the mask. If we pre-rotate the mask by 180 degrees, we will now get a copy of the mask.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If w were symmetric, then convolution and correlation yield identical results.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Logarithmic transformation</a:t>
            </a:r>
            <a:endParaRPr/>
          </a:p>
        </p:txBody>
      </p:sp>
      <p:sp>
        <p:nvSpPr>
          <p:cNvPr id="158" name="Google Shape;158;p7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Has the form </a:t>
            </a:r>
            <a:r>
              <a:rPr i="1" lang="en-US"/>
              <a:t>s</a:t>
            </a:r>
            <a:r>
              <a:rPr lang="en-US"/>
              <a:t>(</a:t>
            </a:r>
            <a:r>
              <a:rPr i="1" lang="en-US"/>
              <a:t>r</a:t>
            </a:r>
            <a:r>
              <a:rPr lang="en-US"/>
              <a:t>) = </a:t>
            </a:r>
            <a:r>
              <a:rPr i="1" lang="en-US"/>
              <a:t>c</a:t>
            </a:r>
            <a:r>
              <a:rPr lang="en-US"/>
              <a:t> log(1+</a:t>
            </a:r>
            <a:r>
              <a:rPr i="1" lang="en-US"/>
              <a:t>r</a:t>
            </a:r>
            <a:r>
              <a:rPr lang="en-US"/>
              <a:t>) where </a:t>
            </a:r>
            <a:r>
              <a:rPr i="1" lang="en-US"/>
              <a:t>s</a:t>
            </a:r>
            <a:r>
              <a:rPr lang="en-US"/>
              <a:t>,</a:t>
            </a:r>
            <a:r>
              <a:rPr i="1" lang="en-US"/>
              <a:t>r</a:t>
            </a:r>
            <a:r>
              <a:rPr lang="en-US"/>
              <a:t> = output, input intensity level assuming </a:t>
            </a:r>
            <a:r>
              <a:rPr i="1" lang="en-US"/>
              <a:t>r</a:t>
            </a:r>
            <a:r>
              <a:rPr lang="en-US"/>
              <a:t> &gt;= 0 and </a:t>
            </a:r>
            <a:r>
              <a:rPr i="1" lang="en-US"/>
              <a:t>c</a:t>
            </a:r>
            <a:r>
              <a:rPr lang="en-US"/>
              <a:t> is some constant.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It maps a narrow range of </a:t>
            </a:r>
            <a:r>
              <a:rPr b="1" lang="en-US"/>
              <a:t>low</a:t>
            </a:r>
            <a:r>
              <a:rPr lang="en-US"/>
              <a:t> intensity values to a wider range.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It maps a range of </a:t>
            </a:r>
            <a:r>
              <a:rPr b="1" lang="en-US"/>
              <a:t>high</a:t>
            </a:r>
            <a:r>
              <a:rPr lang="en-US"/>
              <a:t> intensity values to a narrow range. 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This can be observed from the graphs on the next slide. </a:t>
            </a:r>
            <a:endParaRPr/>
          </a:p>
        </p:txBody>
      </p:sp>
      <p:sp>
        <p:nvSpPr>
          <p:cNvPr id="159" name="Google Shape;159;p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0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Correlation and convolution</a:t>
            </a:r>
            <a:endParaRPr/>
          </a:p>
        </p:txBody>
      </p:sp>
      <p:sp>
        <p:nvSpPr>
          <p:cNvPr id="672" name="Google Shape;672;p70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92500" lnSpcReduction="2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Convolution is a commutative operation!</a:t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Repeat this exercise for correlation -  it is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NOT commutative</a:t>
            </a:r>
            <a:r>
              <a:rPr lang="en-US"/>
              <a:t> (work out a counter-example). </a:t>
            </a:r>
            <a:endParaRPr/>
          </a:p>
        </p:txBody>
      </p:sp>
      <p:sp>
        <p:nvSpPr>
          <p:cNvPr id="673" name="Google Shape;673;p7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4" name="Google Shape;674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2362200"/>
            <a:ext cx="8486775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0"/>
          <p:cNvSpPr txBox="1"/>
          <p:nvPr/>
        </p:nvSpPr>
        <p:spPr>
          <a:xfrm>
            <a:off x="6781800" y="3310750"/>
            <a:ext cx="2085900" cy="1754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After zero-padding w and f so that they have infinite extent.  Note this doesn’t change the summation value.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676" name="Google Shape;676;p70"/>
          <p:cNvCxnSpPr/>
          <p:nvPr/>
        </p:nvCxnSpPr>
        <p:spPr>
          <a:xfrm>
            <a:off x="6781800" y="2971800"/>
            <a:ext cx="457200" cy="381000"/>
          </a:xfrm>
          <a:prstGeom prst="straightConnector1">
            <a:avLst/>
          </a:prstGeom>
          <a:noFill/>
          <a:ln cap="rnd" cmpd="sng" w="9525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1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Correlation and convolution</a:t>
            </a:r>
            <a:endParaRPr/>
          </a:p>
        </p:txBody>
      </p:sp>
      <p:sp>
        <p:nvSpPr>
          <p:cNvPr id="682" name="Google Shape;682;p71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 u="sng">
                <a:solidFill>
                  <a:schemeClr val="hlink"/>
                </a:solidFill>
                <a:hlinkClick r:id="rId3"/>
              </a:rPr>
              <a:t>Convolution is an associative operation!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Correlation is not associative.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proofs of these results are much easier when using Fourier transforms (which we will study later). </a:t>
            </a:r>
            <a:endParaRPr/>
          </a:p>
        </p:txBody>
      </p:sp>
      <p:sp>
        <p:nvSpPr>
          <p:cNvPr id="683" name="Google Shape;683;p7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4" name="Google Shape;68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2362200"/>
            <a:ext cx="3579813" cy="401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2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Genesis of convolution</a:t>
            </a:r>
            <a:endParaRPr/>
          </a:p>
        </p:txBody>
      </p:sp>
      <p:sp>
        <p:nvSpPr>
          <p:cNvPr id="690" name="Google Shape;690;p72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Consider a system which takes in input signal </a:t>
            </a:r>
            <a:r>
              <a:rPr i="1" lang="en-US"/>
              <a:t>x(t)</a:t>
            </a:r>
            <a:r>
              <a:rPr lang="en-US"/>
              <a:t> and produces an output </a:t>
            </a:r>
            <a:r>
              <a:rPr i="1" lang="en-US"/>
              <a:t>y(t)</a:t>
            </a:r>
            <a:r>
              <a:rPr lang="en-US"/>
              <a:t> where             </a:t>
            </a:r>
            <a:r>
              <a:rPr i="1" lang="en-US"/>
              <a:t>y(t) = T[x(t)]</a:t>
            </a:r>
            <a:r>
              <a:rPr lang="en-US"/>
              <a:t>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i="1" lang="en-US"/>
              <a:t>T</a:t>
            </a:r>
            <a:r>
              <a:rPr lang="en-US"/>
              <a:t> is the transformation that is executed by the system.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Consider that </a:t>
            </a:r>
            <a:r>
              <a:rPr i="1" lang="en-US"/>
              <a:t>T</a:t>
            </a:r>
            <a:r>
              <a:rPr lang="en-US"/>
              <a:t> satisfies two conditions: linearity and time-invariance. </a:t>
            </a:r>
            <a:endParaRPr/>
          </a:p>
        </p:txBody>
      </p:sp>
      <p:sp>
        <p:nvSpPr>
          <p:cNvPr id="691" name="Google Shape;691;p7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3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Genesis of convolution</a:t>
            </a:r>
            <a:endParaRPr/>
          </a:p>
        </p:txBody>
      </p:sp>
      <p:sp>
        <p:nvSpPr>
          <p:cNvPr id="697" name="Google Shape;697;p73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Consider that </a:t>
            </a:r>
            <a:r>
              <a:rPr i="1" lang="en-US"/>
              <a:t>T</a:t>
            </a:r>
            <a:r>
              <a:rPr lang="en-US"/>
              <a:t> satisfies two conditions: </a:t>
            </a:r>
            <a:r>
              <a:rPr b="1" lang="en-US"/>
              <a:t>linearity </a:t>
            </a:r>
            <a:r>
              <a:rPr lang="en-US"/>
              <a:t>and </a:t>
            </a:r>
            <a:r>
              <a:rPr b="1" lang="en-US"/>
              <a:t>time-invariance</a:t>
            </a:r>
            <a:r>
              <a:rPr lang="en-US"/>
              <a:t>. 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Let the signal x be a unit impulse δ(t) at 0 (Kronecker delta function). </a:t>
            </a:r>
            <a:endParaRPr/>
          </a:p>
        </p:txBody>
      </p:sp>
      <p:sp>
        <p:nvSpPr>
          <p:cNvPr id="698" name="Google Shape;698;p7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9" name="Google Shape;69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3048000"/>
            <a:ext cx="7100047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thumb/8/88/Unit_impulse.gif/220px-Unit_impulse.gif" id="700" name="Google Shape;70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5343525"/>
            <a:ext cx="209550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3799" y="5867400"/>
            <a:ext cx="4633913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4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Genesis of convolution</a:t>
            </a:r>
            <a:endParaRPr/>
          </a:p>
        </p:txBody>
      </p:sp>
      <p:sp>
        <p:nvSpPr>
          <p:cNvPr id="707" name="Google Shape;707;p74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output of the system for a unit impulse input is called its impulse response </a:t>
            </a:r>
            <a:r>
              <a:rPr i="1" lang="en-US"/>
              <a:t>h(t)</a:t>
            </a:r>
            <a:r>
              <a:rPr lang="en-US"/>
              <a:t>. 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It turns out that the response of a linear time-invariant (LTI) system to any input signal </a:t>
            </a:r>
            <a:r>
              <a:rPr i="1" lang="en-US"/>
              <a:t>x</a:t>
            </a:r>
            <a:r>
              <a:rPr lang="en-US"/>
              <a:t> is the convolution of the signal with the impulse response of the LTI system. </a:t>
            </a:r>
            <a:endParaRPr/>
          </a:p>
        </p:txBody>
      </p:sp>
      <p:sp>
        <p:nvSpPr>
          <p:cNvPr id="708" name="Google Shape;708;p7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9" name="Google Shape;70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3124200"/>
            <a:ext cx="16764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Genesis of convolution: Proof</a:t>
            </a:r>
            <a:endParaRPr/>
          </a:p>
        </p:txBody>
      </p:sp>
      <p:sp>
        <p:nvSpPr>
          <p:cNvPr id="715" name="Google Shape;715;p7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6" name="Google Shape;71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524000"/>
            <a:ext cx="8407401" cy="1279525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7" name="Google Shape;71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788" y="2919350"/>
            <a:ext cx="5697539" cy="2608263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8" name="Google Shape;718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5578475"/>
            <a:ext cx="4759325" cy="12795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9" name="Google Shape;719;p75"/>
          <p:cNvSpPr txBox="1"/>
          <p:nvPr/>
        </p:nvSpPr>
        <p:spPr>
          <a:xfrm>
            <a:off x="6414600" y="3034850"/>
            <a:ext cx="2523600" cy="1557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Note: This specific example talks about 1D systems, but the same theory is applicable for 2D signals (where the shifts will be in 2D) or any higher dimension.</a:t>
            </a:r>
            <a:endParaRPr sz="1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6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Genesis of correlation</a:t>
            </a:r>
            <a:endParaRPr/>
          </a:p>
        </p:txBody>
      </p:sp>
      <p:sp>
        <p:nvSpPr>
          <p:cNvPr id="725" name="Google Shape;725;p76"/>
          <p:cNvSpPr txBox="1"/>
          <p:nvPr>
            <p:ph idx="1" type="body"/>
          </p:nvPr>
        </p:nvSpPr>
        <p:spPr>
          <a:xfrm>
            <a:off x="304800" y="1524000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lnSpcReduction="1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Correlation gives the similarity between a signal </a:t>
            </a:r>
            <a:r>
              <a:rPr i="1" lang="en-US"/>
              <a:t>w</a:t>
            </a:r>
            <a:r>
              <a:rPr lang="en-US"/>
              <a:t> and (a shifted version) of a signal </a:t>
            </a:r>
            <a:r>
              <a:rPr i="1" lang="en-US"/>
              <a:t>f</a:t>
            </a:r>
            <a:r>
              <a:rPr lang="en-US"/>
              <a:t>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Correlation is large for those shifts </a:t>
            </a:r>
            <a:r>
              <a:rPr i="1" lang="en-US"/>
              <a:t>x</a:t>
            </a:r>
            <a:r>
              <a:rPr lang="en-US"/>
              <a:t> for which </a:t>
            </a:r>
            <a:r>
              <a:rPr i="1" lang="en-US"/>
              <a:t>w</a:t>
            </a:r>
            <a:r>
              <a:rPr lang="en-US"/>
              <a:t> and shifted </a:t>
            </a:r>
            <a:r>
              <a:rPr i="1" lang="en-US"/>
              <a:t>f</a:t>
            </a:r>
            <a:r>
              <a:rPr lang="en-US"/>
              <a:t> have similar values, or even similar signs.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It can be used for template matching.  </a:t>
            </a:r>
            <a:endParaRPr/>
          </a:p>
        </p:txBody>
      </p:sp>
      <p:sp>
        <p:nvSpPr>
          <p:cNvPr id="726" name="Google Shape;726;p7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7" name="Google Shape;72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450" y="2438400"/>
            <a:ext cx="4662488" cy="1395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emplate_ccorr_3.jpg" id="733" name="Google Shape;73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4993689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mplate_ccorrn_4.jpg" id="734" name="Google Shape;73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590800"/>
            <a:ext cx="4874556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ssi_face.jpg" id="735" name="Google Shape;735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1600" y="228600"/>
            <a:ext cx="381000" cy="4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77"/>
          <p:cNvSpPr txBox="1"/>
          <p:nvPr/>
        </p:nvSpPr>
        <p:spPr>
          <a:xfrm>
            <a:off x="5105400" y="762000"/>
            <a:ext cx="388620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Search for the template (Messi’s face) inside the larger image in the middle.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First row: On the left you have the cross-correlation map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Second row: On the left you have the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normalized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cross-correlation map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Why is the latter superior to the former? Notice the false match in the top row and the correct match in the second one.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" name="Google Shape;737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964113"/>
            <a:ext cx="5738813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77"/>
          <p:cNvSpPr/>
          <p:nvPr/>
        </p:nvSpPr>
        <p:spPr>
          <a:xfrm>
            <a:off x="5181600" y="4419600"/>
            <a:ext cx="2971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https://docs.opencv.org/4.5.2/d4/dc6/tutorial_py_template_matching.html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8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Types of image noise</a:t>
            </a:r>
            <a:endParaRPr/>
          </a:p>
        </p:txBody>
      </p:sp>
      <p:sp>
        <p:nvSpPr>
          <p:cNvPr id="744" name="Google Shape;744;p78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Gaussian noise: addition of perturbations to an image, the perturbations are random numbers from the Gaussian distribution.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Examples of Gaussian noise: Film grain noise, thermal noise in a camera</a:t>
            </a:r>
            <a:endParaRPr/>
          </a:p>
        </p:txBody>
      </p:sp>
      <p:pic>
        <p:nvPicPr>
          <p:cNvPr id="745" name="Google Shape;74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276600"/>
            <a:ext cx="4859867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78"/>
          <p:cNvSpPr txBox="1"/>
          <p:nvPr/>
        </p:nvSpPr>
        <p:spPr>
          <a:xfrm>
            <a:off x="6032275" y="3276600"/>
            <a:ext cx="274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Symbol for Gaussian distribution with mean 0, standard deviation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endParaRPr b="0" i="0" sz="18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747" name="Google Shape;74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962400"/>
            <a:ext cx="281622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78"/>
          <p:cNvSpPr txBox="1"/>
          <p:nvPr/>
        </p:nvSpPr>
        <p:spPr>
          <a:xfrm>
            <a:off x="3362000" y="3962400"/>
            <a:ext cx="274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Formula for Gaussian distribution with mean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standard deviation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endParaRPr b="0" i="0" sz="18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749" name="Google Shape;749;p7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9"/>
          <p:cNvSpPr txBox="1"/>
          <p:nvPr>
            <p:ph type="title"/>
          </p:nvPr>
        </p:nvSpPr>
        <p:spPr>
          <a:xfrm>
            <a:off x="3810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Types of image noise</a:t>
            </a:r>
            <a:endParaRPr/>
          </a:p>
        </p:txBody>
      </p:sp>
      <p:sp>
        <p:nvSpPr>
          <p:cNvPr id="755" name="Google Shape;755;p79"/>
          <p:cNvSpPr txBox="1"/>
          <p:nvPr>
            <p:ph idx="1" type="body"/>
          </p:nvPr>
        </p:nvSpPr>
        <p:spPr>
          <a:xfrm>
            <a:off x="0" y="14478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0"/>
              <a:buChar char="◼"/>
            </a:pPr>
            <a:r>
              <a:rPr lang="en-US" sz="2300"/>
              <a:t>Impulse noise: random </a:t>
            </a:r>
            <a:r>
              <a:rPr b="1" lang="en-US" sz="2300"/>
              <a:t>large magnitude </a:t>
            </a:r>
            <a:r>
              <a:rPr lang="en-US" sz="2300"/>
              <a:t>perturbations at a </a:t>
            </a:r>
            <a:r>
              <a:rPr b="1" lang="en-US" sz="2300"/>
              <a:t>few</a:t>
            </a:r>
            <a:r>
              <a:rPr lang="en-US" sz="2300"/>
              <a:t> pixels – example: flicker artifacts in old movies, or blotches in old photographs.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0"/>
              <a:buChar char="◼"/>
            </a:pPr>
            <a:r>
              <a:rPr lang="en-US" sz="2300"/>
              <a:t>Note: Gaussian noise typically affects </a:t>
            </a:r>
            <a:r>
              <a:rPr b="1" lang="en-US" sz="2300"/>
              <a:t>all</a:t>
            </a:r>
            <a:r>
              <a:rPr lang="en-US" sz="2300"/>
              <a:t> pixels but by a </a:t>
            </a:r>
            <a:r>
              <a:rPr b="1" lang="en-US" sz="2300"/>
              <a:t>smaller</a:t>
            </a:r>
            <a:r>
              <a:rPr lang="en-US" sz="2300"/>
              <a:t> magnitude.</a:t>
            </a:r>
            <a:endParaRPr sz="2300"/>
          </a:p>
        </p:txBody>
      </p:sp>
      <p:pic>
        <p:nvPicPr>
          <p:cNvPr descr="http://homepages.inf.ed.ac.uk/rbf/HIPR2/images/fce5noi3.gif" id="756" name="Google Shape;75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3609974"/>
            <a:ext cx="2914650" cy="3248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ce5noi4.gif" id="757" name="Google Shape;757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609975"/>
            <a:ext cx="2914650" cy="324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ce5noi5.gif" id="758" name="Google Shape;758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800" y="3609975"/>
            <a:ext cx="2914650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79"/>
          <p:cNvSpPr txBox="1"/>
          <p:nvPr/>
        </p:nvSpPr>
        <p:spPr>
          <a:xfrm>
            <a:off x="0" y="3124200"/>
            <a:ext cx="1981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Low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σ,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Gaussian</a:t>
            </a:r>
            <a:endParaRPr b="0" i="0" sz="18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760" name="Google Shape;760;p79"/>
          <p:cNvSpPr txBox="1"/>
          <p:nvPr/>
        </p:nvSpPr>
        <p:spPr>
          <a:xfrm>
            <a:off x="3352800" y="3200400"/>
            <a:ext cx="1905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High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σ,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Gaussian</a:t>
            </a:r>
            <a:endParaRPr b="0" i="0" sz="18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761" name="Google Shape;761;p79"/>
          <p:cNvSpPr txBox="1"/>
          <p:nvPr/>
        </p:nvSpPr>
        <p:spPr>
          <a:xfrm>
            <a:off x="6477000" y="3200400"/>
            <a:ext cx="1524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Impulse</a:t>
            </a:r>
            <a:endParaRPr b="0" i="0" sz="18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762" name="Google Shape;762;p7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5" name="Google Shape;16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066800"/>
            <a:ext cx="4724400" cy="442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800" y="1219200"/>
            <a:ext cx="2209800" cy="2154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0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Mean filter</a:t>
            </a:r>
            <a:endParaRPr/>
          </a:p>
        </p:txBody>
      </p:sp>
      <p:sp>
        <p:nvSpPr>
          <p:cNvPr id="768" name="Google Shape;768;p80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92500" lnSpcReduction="1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Replace the central pixel value by arithmetic mean of all surrounding pixel values.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This acts as a </a:t>
            </a:r>
            <a:r>
              <a:rPr b="1" lang="en-US"/>
              <a:t>smoothing</a:t>
            </a:r>
            <a:r>
              <a:rPr lang="en-US"/>
              <a:t> filter.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Image noise means random transition in the intensity values – these get attenuated by mean filter.</a:t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169672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But edges (boundaries between regions with different colors) get blurred as well ☹ </a:t>
            </a:r>
            <a:endParaRPr/>
          </a:p>
        </p:txBody>
      </p:sp>
      <p:pic>
        <p:nvPicPr>
          <p:cNvPr id="769" name="Google Shape;76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4146975"/>
            <a:ext cx="4648201" cy="856841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8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1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Mean filter</a:t>
            </a:r>
            <a:endParaRPr/>
          </a:p>
        </p:txBody>
      </p:sp>
      <p:sp>
        <p:nvSpPr>
          <p:cNvPr id="776" name="Google Shape;776;p81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Implemented by convolving the image with a mask contains all values equal to 1/(2a+1)</a:t>
            </a:r>
            <a:r>
              <a:rPr baseline="30000" lang="en-US"/>
              <a:t>2</a:t>
            </a:r>
            <a:r>
              <a:rPr lang="en-US"/>
              <a:t>.</a:t>
            </a:r>
            <a:endParaRPr/>
          </a:p>
        </p:txBody>
      </p:sp>
      <p:sp>
        <p:nvSpPr>
          <p:cNvPr id="777" name="Google Shape;777;p8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ean_boat.png" id="782" name="Google Shape;78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4572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isy20_boat.png" id="783" name="Google Shape;78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7200" y="4572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noised20_average_boat.png" id="784" name="Google Shape;784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" y="342900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82"/>
          <p:cNvSpPr txBox="1"/>
          <p:nvPr/>
        </p:nvSpPr>
        <p:spPr>
          <a:xfrm>
            <a:off x="1143000" y="6172200"/>
            <a:ext cx="1600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Filtered image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6" name="Google Shape;786;p82"/>
          <p:cNvSpPr txBox="1"/>
          <p:nvPr/>
        </p:nvSpPr>
        <p:spPr>
          <a:xfrm>
            <a:off x="1066800" y="2971800"/>
            <a:ext cx="1600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Original image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7" name="Google Shape;787;p82"/>
          <p:cNvSpPr txBox="1"/>
          <p:nvPr/>
        </p:nvSpPr>
        <p:spPr>
          <a:xfrm>
            <a:off x="4495800" y="2971800"/>
            <a:ext cx="1600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Noisy image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8" name="Google Shape;788;p82"/>
          <p:cNvSpPr txBox="1"/>
          <p:nvPr/>
        </p:nvSpPr>
        <p:spPr>
          <a:xfrm>
            <a:off x="4343400" y="3886200"/>
            <a:ext cx="38100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-Amount of smoothing is directly proportional to the width of the filter window.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-Repeated application of a mean filter will lead to a constant intensity image in the limit of infinite iterations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9" name="Google Shape;789;p8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5" name="Google Shape;79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4012" y="193675"/>
            <a:ext cx="3382963" cy="50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28600"/>
            <a:ext cx="5360987" cy="1411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4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Weighted mean filter</a:t>
            </a:r>
            <a:endParaRPr/>
          </a:p>
        </p:txBody>
      </p:sp>
      <p:sp>
        <p:nvSpPr>
          <p:cNvPr id="802" name="Google Shape;802;p84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Assign different weights to each pixel: weigh pixels located closer to the center of the window more than those towards the edge of the window.</a:t>
            </a:r>
            <a:endParaRPr/>
          </a:p>
        </p:txBody>
      </p:sp>
      <p:pic>
        <p:nvPicPr>
          <p:cNvPr id="803" name="Google Shape;80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888" y="3854450"/>
            <a:ext cx="5535612" cy="1900238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84"/>
          <p:cNvSpPr txBox="1"/>
          <p:nvPr/>
        </p:nvSpPr>
        <p:spPr>
          <a:xfrm>
            <a:off x="6934200" y="4495800"/>
            <a:ext cx="2057400" cy="36933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Decay parameter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05" name="Google Shape;805;p84"/>
          <p:cNvCxnSpPr/>
          <p:nvPr/>
        </p:nvCxnSpPr>
        <p:spPr>
          <a:xfrm>
            <a:off x="6172200" y="4267200"/>
            <a:ext cx="762000" cy="304800"/>
          </a:xfrm>
          <a:prstGeom prst="straightConnector1">
            <a:avLst/>
          </a:prstGeom>
          <a:noFill/>
          <a:ln cap="flat" cmpd="sng" w="254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06" name="Google Shape;806;p84"/>
          <p:cNvSpPr txBox="1"/>
          <p:nvPr/>
        </p:nvSpPr>
        <p:spPr>
          <a:xfrm>
            <a:off x="7086600" y="5562600"/>
            <a:ext cx="2057400" cy="36933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Gaussian weights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07" name="Google Shape;807;p84"/>
          <p:cNvCxnSpPr>
            <a:endCxn id="806" idx="1"/>
          </p:cNvCxnSpPr>
          <p:nvPr/>
        </p:nvCxnSpPr>
        <p:spPr>
          <a:xfrm>
            <a:off x="4419600" y="5257666"/>
            <a:ext cx="2667000" cy="489600"/>
          </a:xfrm>
          <a:prstGeom prst="straightConnector1">
            <a:avLst/>
          </a:prstGeom>
          <a:noFill/>
          <a:ln cap="flat" cmpd="sng" w="254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8" name="Google Shape;808;p84"/>
          <p:cNvCxnSpPr/>
          <p:nvPr/>
        </p:nvCxnSpPr>
        <p:spPr>
          <a:xfrm>
            <a:off x="5486400" y="4343400"/>
            <a:ext cx="1676400" cy="1295400"/>
          </a:xfrm>
          <a:prstGeom prst="straightConnector1">
            <a:avLst/>
          </a:prstGeom>
          <a:noFill/>
          <a:ln cap="flat" cmpd="sng" w="254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809" name="Google Shape;809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5791200"/>
            <a:ext cx="2421467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84"/>
          <p:cNvSpPr txBox="1"/>
          <p:nvPr/>
        </p:nvSpPr>
        <p:spPr>
          <a:xfrm>
            <a:off x="3200400" y="5943600"/>
            <a:ext cx="3352800" cy="36933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Called the 2D Gaussian function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11" name="Google Shape;811;p84"/>
          <p:cNvSpPr/>
          <p:nvPr/>
        </p:nvSpPr>
        <p:spPr>
          <a:xfrm>
            <a:off x="2667000" y="6019800"/>
            <a:ext cx="457200" cy="304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12" name="Google Shape;812;p8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Weighted mean filter</a:t>
            </a:r>
            <a:endParaRPr/>
          </a:p>
        </p:txBody>
      </p:sp>
      <p:sp>
        <p:nvSpPr>
          <p:cNvPr id="818" name="Google Shape;818;p85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lnSpcReduction="1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Also does not preserve edges.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Note: we want all the weights to sum up to 1, otherwise the dynamic range of the image will not be preserved!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What’s special about the Gaussian function? It gives more weights to image pixels near the center of the mask and lower weights to pixels farther away from the center.</a:t>
            </a:r>
            <a:endParaRPr/>
          </a:p>
        </p:txBody>
      </p:sp>
      <p:sp>
        <p:nvSpPr>
          <p:cNvPr id="819" name="Google Shape;819;p8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6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Weighted mean filter</a:t>
            </a:r>
            <a:endParaRPr/>
          </a:p>
        </p:txBody>
      </p:sp>
      <p:sp>
        <p:nvSpPr>
          <p:cNvPr id="825" name="Google Shape;825;p86"/>
          <p:cNvSpPr txBox="1"/>
          <p:nvPr>
            <p:ph idx="1" type="body"/>
          </p:nvPr>
        </p:nvSpPr>
        <p:spPr>
          <a:xfrm>
            <a:off x="457200" y="1524000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Implemented by convolving the image with a mask containing weights of the form </a:t>
            </a:r>
            <a:endParaRPr/>
          </a:p>
        </p:txBody>
      </p:sp>
      <p:sp>
        <p:nvSpPr>
          <p:cNvPr id="826" name="Google Shape;826;p8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7" name="Google Shape;82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667000"/>
            <a:ext cx="2517775" cy="146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ussian Function -- from Wolfram MathWorld" id="828" name="Google Shape;82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7200"/>
            <a:ext cx="3429000" cy="2371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CV learning: basic image manipulation: Smooth and Blur" id="829" name="Google Shape;829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3400" y="3657600"/>
            <a:ext cx="3200400" cy="3020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7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Median Filter</a:t>
            </a:r>
            <a:endParaRPr/>
          </a:p>
        </p:txBody>
      </p:sp>
      <p:sp>
        <p:nvSpPr>
          <p:cNvPr id="835" name="Google Shape;835;p87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77500" lnSpcReduction="2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When there are wild outliers (such as impulse noise, also called salt and pepper noise) in the image, the mean filter gives a poor response.</a:t>
            </a:r>
            <a:endParaRPr/>
          </a:p>
          <a:p>
            <a:pPr indent="-194056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Common when there are data transmission errors, common in old film recordings.</a:t>
            </a:r>
            <a:endParaRPr/>
          </a:p>
          <a:p>
            <a:pPr indent="-194056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Median: more robust to large outliers in a given dataset.</a:t>
            </a:r>
            <a:endParaRPr/>
          </a:p>
          <a:p>
            <a:pPr indent="-194056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Median filters – give better preservation of features under impulse noise than mean filter.</a:t>
            </a:r>
            <a:endParaRPr/>
          </a:p>
          <a:p>
            <a:pPr indent="-194056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Equation for median filter:</a:t>
            </a:r>
            <a:endParaRPr/>
          </a:p>
          <a:p>
            <a:pPr indent="-194056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</p:txBody>
      </p:sp>
      <p:pic>
        <p:nvPicPr>
          <p:cNvPr id="836" name="Google Shape;83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263" y="5791200"/>
            <a:ext cx="6997700" cy="827088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8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8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Median versus mean: try out</a:t>
            </a:r>
            <a:endParaRPr/>
          </a:p>
        </p:txBody>
      </p:sp>
      <p:sp>
        <p:nvSpPr>
          <p:cNvPr id="843" name="Google Shape;843;p88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Compute mean and median of [1:100], i.e. an array of all integers from 1 to 100.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Change one of the numbers in the array to a large value (like 10000)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Re-compute the mean and median.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mean changes drastically, the median remains almost the same – as long as these drastic changes affect less than half the number of elements in the array. 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sp>
        <p:nvSpPr>
          <p:cNvPr id="844" name="Google Shape;844;p8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9"/>
          <p:cNvSpPr txBox="1"/>
          <p:nvPr>
            <p:ph type="title"/>
          </p:nvPr>
        </p:nvSpPr>
        <p:spPr>
          <a:xfrm>
            <a:off x="3810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Median Filter</a:t>
            </a:r>
            <a:endParaRPr/>
          </a:p>
        </p:txBody>
      </p:sp>
      <p:pic>
        <p:nvPicPr>
          <p:cNvPr descr="mandrill.png" id="850" name="Google Shape;850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drill_mean_saltandpepper.png" id="851" name="Google Shape;851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4196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drill_median_saltandpepper.png" id="852" name="Google Shape;852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6200" y="44196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drill_saltandpepper.png" id="853" name="Google Shape;853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6200" y="152400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89"/>
          <p:cNvSpPr txBox="1"/>
          <p:nvPr/>
        </p:nvSpPr>
        <p:spPr>
          <a:xfrm>
            <a:off x="381000" y="1143000"/>
            <a:ext cx="1066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Original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5" name="Google Shape;855;p89"/>
          <p:cNvSpPr txBox="1"/>
          <p:nvPr/>
        </p:nvSpPr>
        <p:spPr>
          <a:xfrm>
            <a:off x="3733800" y="1066800"/>
            <a:ext cx="2819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With salt and pepper noise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6" name="Google Shape;856;p89"/>
          <p:cNvSpPr txBox="1"/>
          <p:nvPr/>
        </p:nvSpPr>
        <p:spPr>
          <a:xfrm>
            <a:off x="304800" y="4038600"/>
            <a:ext cx="1981200" cy="36933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 x 5 Mean filter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7" name="Google Shape;857;p89"/>
          <p:cNvSpPr txBox="1"/>
          <p:nvPr/>
        </p:nvSpPr>
        <p:spPr>
          <a:xfrm>
            <a:off x="4191000" y="4038600"/>
            <a:ext cx="2209800" cy="36933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 x 5 Median filter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8" name="Google Shape;858;p89"/>
          <p:cNvSpPr txBox="1"/>
          <p:nvPr/>
        </p:nvSpPr>
        <p:spPr>
          <a:xfrm>
            <a:off x="6705600" y="4876800"/>
            <a:ext cx="2057400" cy="1200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Much better feature preservation with median filter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9" name="Google Shape;859;p8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Logarithmic transformations</a:t>
            </a:r>
            <a:endParaRPr/>
          </a:p>
        </p:txBody>
      </p:sp>
      <p:sp>
        <p:nvSpPr>
          <p:cNvPr id="172" name="Google Shape;172;p9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77500" lnSpcReduction="2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A logarithmic transformation compresses the intensity range of images whose initial intensity range is very wide. </a:t>
            </a:r>
            <a:endParaRPr/>
          </a:p>
          <a:p>
            <a:pPr indent="-194056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For example, the Fourier spectrum of an image (we will study these later in class) often has intensities ranging from close to 0 to 10</a:t>
            </a:r>
            <a:r>
              <a:rPr baseline="30000" lang="en-US"/>
              <a:t>7</a:t>
            </a:r>
            <a:r>
              <a:rPr lang="en-US"/>
              <a:t>.</a:t>
            </a:r>
            <a:endParaRPr/>
          </a:p>
          <a:p>
            <a:pPr indent="-194056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Displaying the original intensities of the Fourier spectrum as is, causes a huge loss of detail.</a:t>
            </a:r>
            <a:endParaRPr/>
          </a:p>
          <a:p>
            <a:pPr indent="-194056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A log transformation of the intensities allows perception of a great deal of detail (on the same display system). See next slide. </a:t>
            </a:r>
            <a:endParaRPr/>
          </a:p>
        </p:txBody>
      </p:sp>
      <p:sp>
        <p:nvSpPr>
          <p:cNvPr id="173" name="Google Shape;173;p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90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3300"/>
              <a:buFont typeface="Corbel"/>
              <a:buNone/>
            </a:pPr>
            <a:r>
              <a:rPr lang="en-US" sz="3300"/>
              <a:t>Comparing mean and median filter</a:t>
            </a:r>
            <a:endParaRPr sz="3300"/>
          </a:p>
        </p:txBody>
      </p:sp>
      <p:sp>
        <p:nvSpPr>
          <p:cNvPr id="865" name="Google Shape;865;p90"/>
          <p:cNvSpPr txBox="1"/>
          <p:nvPr>
            <p:ph idx="1" type="body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◼"/>
            </a:pPr>
            <a:r>
              <a:rPr lang="en-US" sz="2400"/>
              <a:t>Median filter: MUCH better than mean filter for impulse noise.</a:t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◼"/>
            </a:pPr>
            <a:r>
              <a:rPr lang="en-US" sz="2400"/>
              <a:t>Preserves edges better than mean filter, but creates artifacts in smoother regions.</a:t>
            </a:r>
            <a:endParaRPr sz="2400"/>
          </a:p>
        </p:txBody>
      </p:sp>
      <p:pic>
        <p:nvPicPr>
          <p:cNvPr descr="http://homepages.inf.ed.ac.uk/rbf/HIPR2/images/fce5noi5.gif" id="866" name="Google Shape;86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09974"/>
            <a:ext cx="2914650" cy="3248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ce5med3.gif" id="867" name="Google Shape;867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4200" y="3609975"/>
            <a:ext cx="2914650" cy="324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ce5mea4.gif" id="868" name="Google Shape;868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9350" y="3609975"/>
            <a:ext cx="2914650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90"/>
          <p:cNvSpPr txBox="1"/>
          <p:nvPr/>
        </p:nvSpPr>
        <p:spPr>
          <a:xfrm>
            <a:off x="152400" y="3200400"/>
            <a:ext cx="1905000" cy="36933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High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σ,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Gaussian</a:t>
            </a:r>
            <a:endParaRPr b="0" i="0" sz="18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70" name="Google Shape;870;p90"/>
          <p:cNvSpPr txBox="1"/>
          <p:nvPr/>
        </p:nvSpPr>
        <p:spPr>
          <a:xfrm>
            <a:off x="3352800" y="3200400"/>
            <a:ext cx="1905000" cy="36933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 x 3 Median</a:t>
            </a:r>
            <a:endParaRPr b="0" i="0" sz="18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71" name="Google Shape;871;p90"/>
          <p:cNvSpPr txBox="1"/>
          <p:nvPr/>
        </p:nvSpPr>
        <p:spPr>
          <a:xfrm>
            <a:off x="6781800" y="3200400"/>
            <a:ext cx="1905000" cy="36933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 x 3 Mean</a:t>
            </a:r>
            <a:endParaRPr b="0" i="0" sz="18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72" name="Google Shape;872;p90"/>
          <p:cNvSpPr/>
          <p:nvPr/>
        </p:nvSpPr>
        <p:spPr>
          <a:xfrm>
            <a:off x="0" y="0"/>
            <a:ext cx="6400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http://homepages.inf.ed.ac.uk/rbf/HIPR2/median.htm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73" name="Google Shape;873;p9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9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9" name="Google Shape;879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015581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1/1d/Medianfilterp.png" id="880" name="Google Shape;880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4114800"/>
            <a:ext cx="398145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91"/>
          <p:cNvSpPr txBox="1"/>
          <p:nvPr/>
        </p:nvSpPr>
        <p:spPr>
          <a:xfrm>
            <a:off x="4419600" y="4267200"/>
            <a:ext cx="4024800" cy="1200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Works quite well even with strong impulses, provided most neighborhoods have no more than 50 percent of the pixels corrupted. 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moving impulse noise from the Lenna image using the median filter. Peak signal-to-noise ratio calculated using provided MATLAB function psnr .m, which is based on formula given in the text, (a) Original image, (b) Lenna with 40% additive impulse noise, (c) Processed image using 3x3 median filter, (d) Processed image using 5x5 median filter. " id="887" name="Google Shape;887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629400" cy="6672843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92"/>
          <p:cNvSpPr txBox="1"/>
          <p:nvPr/>
        </p:nvSpPr>
        <p:spPr>
          <a:xfrm>
            <a:off x="6705600" y="3886200"/>
            <a:ext cx="1905000" cy="1200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Median filter outputs – given filters of size 3 x 3 and 5 x 5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9" name="Google Shape;889;p92"/>
          <p:cNvSpPr txBox="1"/>
          <p:nvPr/>
        </p:nvSpPr>
        <p:spPr>
          <a:xfrm>
            <a:off x="6781800" y="990600"/>
            <a:ext cx="1905000" cy="1200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Original and noisy (impulse corrupted) images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90" name="Google Shape;890;p92"/>
          <p:cNvSpPr/>
          <p:nvPr/>
        </p:nvSpPr>
        <p:spPr>
          <a:xfrm>
            <a:off x="6705600" y="5257800"/>
            <a:ext cx="205740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http://what-when-how.com/embedded-image-processing-on-the-tms320c6000-dsp/non-linear-filtering-of-images-image-processing-part-1/</a:t>
            </a:r>
            <a:r>
              <a:rPr b="0" i="0" lang="en-US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1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93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Linear and non-linear filters</a:t>
            </a:r>
            <a:endParaRPr/>
          </a:p>
        </p:txBody>
      </p:sp>
      <p:sp>
        <p:nvSpPr>
          <p:cNvPr id="896" name="Google Shape;896;p93"/>
          <p:cNvSpPr txBox="1"/>
          <p:nvPr>
            <p:ph idx="1" type="body"/>
          </p:nvPr>
        </p:nvSpPr>
        <p:spPr>
          <a:xfrm>
            <a:off x="457200" y="1600200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mean filter is a linear filter: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It is also space invariant.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So it can be implemented as a convolution.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median filter cannot be implemented using a convolution as it is nonlinear. 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sp>
        <p:nvSpPr>
          <p:cNvPr id="897" name="Google Shape;897;p9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8" name="Google Shape;898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2209800"/>
            <a:ext cx="52863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6096000"/>
            <a:ext cx="57435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4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Sharpening filter</a:t>
            </a:r>
            <a:endParaRPr/>
          </a:p>
        </p:txBody>
      </p:sp>
      <p:sp>
        <p:nvSpPr>
          <p:cNvPr id="905" name="Google Shape;905;p94"/>
          <p:cNvSpPr txBox="1"/>
          <p:nvPr>
            <p:ph idx="1" type="body"/>
          </p:nvPr>
        </p:nvSpPr>
        <p:spPr>
          <a:xfrm>
            <a:off x="381000" y="1295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Smoothing filters – local average (integration)</a:t>
            </a:r>
            <a:endParaRPr/>
          </a:p>
          <a:p>
            <a:pPr indent="-15748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Sharpening filters – local intensity derivatives (differentiation) to enhance local distinctive features</a:t>
            </a:r>
            <a:endParaRPr/>
          </a:p>
        </p:txBody>
      </p:sp>
      <p:pic>
        <p:nvPicPr>
          <p:cNvPr id="906" name="Google Shape;906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900" y="4248150"/>
            <a:ext cx="3590925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1875" y="4336825"/>
            <a:ext cx="361950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9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ndrill_blurred.png" id="913" name="Google Shape;913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38862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drill.png" id="914" name="Google Shape;914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00" y="1295400"/>
            <a:ext cx="388620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95"/>
          <p:cNvSpPr/>
          <p:nvPr/>
        </p:nvSpPr>
        <p:spPr>
          <a:xfrm>
            <a:off x="3886200" y="2743200"/>
            <a:ext cx="1371600" cy="68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6" name="Google Shape;916;p9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7" name="Google Shape;917;p95"/>
          <p:cNvSpPr txBox="1"/>
          <p:nvPr/>
        </p:nvSpPr>
        <p:spPr>
          <a:xfrm>
            <a:off x="3961100" y="3527525"/>
            <a:ext cx="1005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sharpening</a:t>
            </a:r>
            <a:endParaRPr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96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Sharpening filters</a:t>
            </a:r>
            <a:endParaRPr/>
          </a:p>
        </p:txBody>
      </p:sp>
      <p:sp>
        <p:nvSpPr>
          <p:cNvPr id="923" name="Google Shape;923;p96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85000" lnSpcReduction="20000"/>
          </a:bodyPr>
          <a:lstStyle/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Mean filter = local averaging filter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Averaging causes blurring, equivalent to integration.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Sharpening – uses intensity differentiation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We will compute local image intensity derivatives.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Greater the derivative magnitude = sharper change in intensity.</a:t>
            </a:r>
            <a:endParaRPr/>
          </a:p>
          <a:p>
            <a:pPr indent="-181864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Aim: to add back local derivative magnitudes to the low-contrast image!</a:t>
            </a:r>
            <a:endParaRPr/>
          </a:p>
        </p:txBody>
      </p:sp>
      <p:sp>
        <p:nvSpPr>
          <p:cNvPr id="924" name="Google Shape;924;p9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97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Digital Derivative Operators (1D)</a:t>
            </a:r>
            <a:endParaRPr/>
          </a:p>
        </p:txBody>
      </p:sp>
      <p:pic>
        <p:nvPicPr>
          <p:cNvPr id="930" name="Google Shape;93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2590800"/>
            <a:ext cx="4572000" cy="1762699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97"/>
          <p:cNvSpPr txBox="1"/>
          <p:nvPr/>
        </p:nvSpPr>
        <p:spPr>
          <a:xfrm>
            <a:off x="5105400" y="2286000"/>
            <a:ext cx="3657600" cy="1200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b="1" baseline="3000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st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derivative: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Zero in constant areas, non-zero at the onset of an intensity ramp or intensity step, non-zero along a ramp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2" name="Google Shape;932;p97"/>
          <p:cNvSpPr txBox="1"/>
          <p:nvPr/>
        </p:nvSpPr>
        <p:spPr>
          <a:xfrm>
            <a:off x="5105400" y="3505200"/>
            <a:ext cx="3733800" cy="120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b="1" baseline="3000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nd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derivative: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Zero in constant areas, zero along intensity ramps of constant slope, non-zero at the onset and end of an intensity ramp or step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3" name="Google Shape;933;p97"/>
          <p:cNvSpPr txBox="1"/>
          <p:nvPr/>
        </p:nvSpPr>
        <p:spPr>
          <a:xfrm>
            <a:off x="304800" y="1524000"/>
            <a:ext cx="66294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Assume 1-D image for now, i.e. our image is f(x) instead of f(x,y)</a:t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4" name="Google Shape;934;p9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5" name="Google Shape;935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5410200"/>
            <a:ext cx="5129213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2200" y="4840967"/>
            <a:ext cx="1627187" cy="2017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010400" cy="6687782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98"/>
          <p:cNvSpPr txBox="1"/>
          <p:nvPr/>
        </p:nvSpPr>
        <p:spPr>
          <a:xfrm>
            <a:off x="7467600" y="3200400"/>
            <a:ext cx="1447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From book by Gonzalez and Woods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43" name="Google Shape;943;p98"/>
          <p:cNvSpPr txBox="1"/>
          <p:nvPr/>
        </p:nvSpPr>
        <p:spPr>
          <a:xfrm>
            <a:off x="6019800" y="1219200"/>
            <a:ext cx="2819400" cy="646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Intensity discontinuity, also called step edge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44" name="Google Shape;944;p98"/>
          <p:cNvCxnSpPr>
            <a:endCxn id="943" idx="1"/>
          </p:cNvCxnSpPr>
          <p:nvPr/>
        </p:nvCxnSpPr>
        <p:spPr>
          <a:xfrm>
            <a:off x="5105400" y="1371750"/>
            <a:ext cx="914400" cy="17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45" name="Google Shape;945;p9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Google Shape;950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363" y="90488"/>
            <a:ext cx="7153275" cy="66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99"/>
          <p:cNvSpPr txBox="1"/>
          <p:nvPr/>
        </p:nvSpPr>
        <p:spPr>
          <a:xfrm>
            <a:off x="7467600" y="3200400"/>
            <a:ext cx="1447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From book by Gonzalez and Woods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ule">
  <a:themeElements>
    <a:clrScheme name="Modul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ule">
  <a:themeElements>
    <a:clrScheme name="Modul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ajitvr</dc:creator>
</cp:coreProperties>
</file>